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74" r:id="rId1"/>
  </p:sldMasterIdLst>
  <p:notesMasterIdLst>
    <p:notesMasterId r:id="rId46"/>
  </p:notesMasterIdLst>
  <p:handoutMasterIdLst>
    <p:handoutMasterId r:id="rId47"/>
  </p:handoutMasterIdLst>
  <p:sldIdLst>
    <p:sldId id="336" r:id="rId2"/>
    <p:sldId id="318" r:id="rId3"/>
    <p:sldId id="337" r:id="rId4"/>
    <p:sldId id="333" r:id="rId5"/>
    <p:sldId id="297" r:id="rId6"/>
    <p:sldId id="302" r:id="rId7"/>
    <p:sldId id="317" r:id="rId8"/>
    <p:sldId id="301" r:id="rId9"/>
    <p:sldId id="276" r:id="rId10"/>
    <p:sldId id="275" r:id="rId11"/>
    <p:sldId id="273" r:id="rId12"/>
    <p:sldId id="319" r:id="rId13"/>
    <p:sldId id="320" r:id="rId14"/>
    <p:sldId id="278" r:id="rId15"/>
    <p:sldId id="267" r:id="rId16"/>
    <p:sldId id="257" r:id="rId17"/>
    <p:sldId id="279" r:id="rId18"/>
    <p:sldId id="304" r:id="rId19"/>
    <p:sldId id="310" r:id="rId20"/>
    <p:sldId id="309" r:id="rId21"/>
    <p:sldId id="305" r:id="rId22"/>
    <p:sldId id="308" r:id="rId23"/>
    <p:sldId id="306" r:id="rId24"/>
    <p:sldId id="326" r:id="rId25"/>
    <p:sldId id="325" r:id="rId26"/>
    <p:sldId id="327" r:id="rId27"/>
    <p:sldId id="329" r:id="rId28"/>
    <p:sldId id="328" r:id="rId29"/>
    <p:sldId id="303" r:id="rId30"/>
    <p:sldId id="324" r:id="rId31"/>
    <p:sldId id="314" r:id="rId32"/>
    <p:sldId id="321" r:id="rId33"/>
    <p:sldId id="322" r:id="rId34"/>
    <p:sldId id="307" r:id="rId35"/>
    <p:sldId id="311" r:id="rId36"/>
    <p:sldId id="312" r:id="rId37"/>
    <p:sldId id="315" r:id="rId38"/>
    <p:sldId id="316" r:id="rId39"/>
    <p:sldId id="323" r:id="rId40"/>
    <p:sldId id="283" r:id="rId41"/>
    <p:sldId id="330" r:id="rId42"/>
    <p:sldId id="334" r:id="rId43"/>
    <p:sldId id="331" r:id="rId44"/>
    <p:sldId id="288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0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CC9D0"/>
    <a:srgbClr val="DCD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AAAACD-D8A8-4FF7-849A-1B58905E89B5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B67545-C796-40B4-A05A-6F753C8E9128}">
      <dgm:prSet phldrT="[Текст]" custT="1"/>
      <dgm:spPr>
        <a:xfrm>
          <a:off x="2151329" y="195235"/>
          <a:ext cx="1183741" cy="37879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r>
            <a:rPr lang="ru-RU" sz="2800" b="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социальная ответственность</a:t>
          </a:r>
        </a:p>
      </dgm:t>
    </dgm:pt>
    <dgm:pt modelId="{C5ADE717-D5C6-4C1E-8132-B25619BCB2E5}" type="parTrans" cxnId="{557CE288-CB9D-4D0A-A919-D96502E9F1ED}">
      <dgm:prSet/>
      <dgm:spPr/>
      <dgm:t>
        <a:bodyPr/>
        <a:lstStyle/>
        <a:p>
          <a:endParaRPr lang="ru-RU"/>
        </a:p>
      </dgm:t>
    </dgm:pt>
    <dgm:pt modelId="{5F86DCDB-3561-4CDB-B5B3-650D57DD494A}" type="sibTrans" cxnId="{557CE288-CB9D-4D0A-A919-D96502E9F1ED}">
      <dgm:prSet/>
      <dgm:spPr/>
      <dgm:t>
        <a:bodyPr/>
        <a:lstStyle/>
        <a:p>
          <a:endParaRPr lang="ru-RU"/>
        </a:p>
      </dgm:t>
    </dgm:pt>
    <dgm:pt modelId="{2D573975-D7DF-4821-82BC-17662ED2C4AD}">
      <dgm:prSet phldrT="[Текст]" custT="1"/>
      <dgm:spPr>
        <a:xfrm>
          <a:off x="2837" y="1035692"/>
          <a:ext cx="1183741" cy="37879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r>
            <a:rPr lang="ru-RU" sz="2000" b="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когнитивный</a:t>
          </a:r>
          <a:r>
            <a:rPr lang="ru-RU" sz="28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</dgm:t>
    </dgm:pt>
    <dgm:pt modelId="{7B93DAC4-6E99-4CAD-990C-00E562D550D5}" type="parTrans" cxnId="{42D01CD9-D32F-4499-A1A9-839D5F731A6D}">
      <dgm:prSet/>
      <dgm:spPr>
        <a:xfrm>
          <a:off x="594708" y="680569"/>
          <a:ext cx="2148491" cy="248585"/>
        </a:xfrm>
        <a:custGeom>
          <a:avLst/>
          <a:gdLst/>
          <a:ahLst/>
          <a:cxnLst/>
          <a:rect l="0" t="0" r="0" b="0"/>
          <a:pathLst>
            <a:path>
              <a:moveTo>
                <a:pt x="2148491" y="0"/>
              </a:moveTo>
              <a:lnTo>
                <a:pt x="2148491" y="124292"/>
              </a:lnTo>
              <a:lnTo>
                <a:pt x="0" y="124292"/>
              </a:lnTo>
              <a:lnTo>
                <a:pt x="0" y="24858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38D2164B-7887-4E77-9C5A-43E45EE6C420}" type="sibTrans" cxnId="{42D01CD9-D32F-4499-A1A9-839D5F731A6D}">
      <dgm:prSet/>
      <dgm:spPr/>
      <dgm:t>
        <a:bodyPr/>
        <a:lstStyle/>
        <a:p>
          <a:endParaRPr lang="ru-RU"/>
        </a:p>
      </dgm:t>
    </dgm:pt>
    <dgm:pt modelId="{054D3350-177F-4653-A39A-807EA826D473}">
      <dgm:prSet phldrT="[Текст]" custT="1"/>
      <dgm:spPr>
        <a:xfrm>
          <a:off x="1435165" y="1035692"/>
          <a:ext cx="1183741" cy="37879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r>
            <a:rPr lang="ru-RU" sz="2000" b="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мотивационно-ценностный </a:t>
          </a:r>
        </a:p>
      </dgm:t>
    </dgm:pt>
    <dgm:pt modelId="{0D5B1E30-2782-4B8A-8DF4-636F19F3CDE7}" type="parTrans" cxnId="{5F6ED62B-8F66-465C-8849-820B5BE091BC}">
      <dgm:prSet/>
      <dgm:spPr>
        <a:xfrm>
          <a:off x="2027036" y="680569"/>
          <a:ext cx="716163" cy="248585"/>
        </a:xfrm>
        <a:custGeom>
          <a:avLst/>
          <a:gdLst/>
          <a:ahLst/>
          <a:cxnLst/>
          <a:rect l="0" t="0" r="0" b="0"/>
          <a:pathLst>
            <a:path>
              <a:moveTo>
                <a:pt x="716163" y="0"/>
              </a:moveTo>
              <a:lnTo>
                <a:pt x="716163" y="124292"/>
              </a:lnTo>
              <a:lnTo>
                <a:pt x="0" y="124292"/>
              </a:lnTo>
              <a:lnTo>
                <a:pt x="0" y="24858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191531F6-4CF5-4F5F-AFD2-D757C34C8205}" type="sibTrans" cxnId="{5F6ED62B-8F66-465C-8849-820B5BE091BC}">
      <dgm:prSet/>
      <dgm:spPr/>
      <dgm:t>
        <a:bodyPr/>
        <a:lstStyle/>
        <a:p>
          <a:endParaRPr lang="ru-RU"/>
        </a:p>
      </dgm:t>
    </dgm:pt>
    <dgm:pt modelId="{81275774-7C55-450C-9FAA-A72599ED9D6E}">
      <dgm:prSet phldrT="[Текст]" custT="1"/>
      <dgm:spPr>
        <a:xfrm>
          <a:off x="2867492" y="1035692"/>
          <a:ext cx="1183741" cy="37879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r>
            <a:rPr lang="ru-RU" sz="2400" b="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деятельностный</a:t>
          </a:r>
        </a:p>
      </dgm:t>
    </dgm:pt>
    <dgm:pt modelId="{4EA0839F-433B-4B4A-A111-BDAEC918C24B}" type="parTrans" cxnId="{6BC790C3-24F9-4C20-9AF7-83086324E38E}">
      <dgm:prSet/>
      <dgm:spPr>
        <a:xfrm>
          <a:off x="2743200" y="680569"/>
          <a:ext cx="716163" cy="248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292"/>
              </a:lnTo>
              <a:lnTo>
                <a:pt x="716163" y="124292"/>
              </a:lnTo>
              <a:lnTo>
                <a:pt x="716163" y="24858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89BA88FD-9E0B-411E-9EA4-593A25349592}" type="sibTrans" cxnId="{6BC790C3-24F9-4C20-9AF7-83086324E38E}">
      <dgm:prSet/>
      <dgm:spPr/>
      <dgm:t>
        <a:bodyPr/>
        <a:lstStyle/>
        <a:p>
          <a:endParaRPr lang="ru-RU"/>
        </a:p>
      </dgm:t>
    </dgm:pt>
    <dgm:pt modelId="{4DEC385E-2768-4AFB-87E7-8740429132F6}">
      <dgm:prSet custT="1"/>
      <dgm:spPr>
        <a:xfrm>
          <a:off x="4299820" y="1035692"/>
          <a:ext cx="1183741" cy="37879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gm:spPr>
      <dgm:t>
        <a:bodyPr/>
        <a:lstStyle/>
        <a:p>
          <a:r>
            <a:rPr lang="ru-RU" sz="2000" b="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рефлексивно-прогностический</a:t>
          </a:r>
          <a:r>
            <a:rPr lang="ru-RU" sz="1050" b="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</dgm:t>
    </dgm:pt>
    <dgm:pt modelId="{FC8E0AEE-FB32-47FE-95B3-C829B065FFDC}" type="parTrans" cxnId="{AD8E4F38-57DC-4EBC-8CBE-0DEFC1161A19}">
      <dgm:prSet/>
      <dgm:spPr>
        <a:xfrm>
          <a:off x="2743200" y="680569"/>
          <a:ext cx="2148491" cy="248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292"/>
              </a:lnTo>
              <a:lnTo>
                <a:pt x="2148491" y="124292"/>
              </a:lnTo>
              <a:lnTo>
                <a:pt x="2148491" y="24858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36E5C0E5-8BCA-4C81-9354-890528297E9A}" type="sibTrans" cxnId="{AD8E4F38-57DC-4EBC-8CBE-0DEFC1161A19}">
      <dgm:prSet/>
      <dgm:spPr/>
      <dgm:t>
        <a:bodyPr/>
        <a:lstStyle/>
        <a:p>
          <a:endParaRPr lang="ru-RU"/>
        </a:p>
      </dgm:t>
    </dgm:pt>
    <dgm:pt modelId="{D7B2D891-0A00-4E35-B461-574AD7E91649}" type="pres">
      <dgm:prSet presAssocID="{BCAAAACD-D8A8-4FF7-849A-1B58905E89B5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E28337A-DE9B-488C-BFDD-BD1A4717366D}" type="pres">
      <dgm:prSet presAssocID="{71B67545-C796-40B4-A05A-6F753C8E9128}" presName="hierRoot1" presStyleCnt="0">
        <dgm:presLayoutVars>
          <dgm:hierBranch val="init"/>
        </dgm:presLayoutVars>
      </dgm:prSet>
      <dgm:spPr/>
    </dgm:pt>
    <dgm:pt modelId="{B6AFA1C7-FB4C-41BD-8ACF-9139AF0686BF}" type="pres">
      <dgm:prSet presAssocID="{71B67545-C796-40B4-A05A-6F753C8E9128}" presName="rootComposite1" presStyleCnt="0"/>
      <dgm:spPr/>
    </dgm:pt>
    <dgm:pt modelId="{F4F4C508-554D-4675-901A-BA226F3EB920}" type="pres">
      <dgm:prSet presAssocID="{71B67545-C796-40B4-A05A-6F753C8E9128}" presName="rootText1" presStyleLbl="alignAcc1" presStyleIdx="0" presStyleCnt="0" custScaleX="3729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900F13-25D9-43C3-946C-F0BB03339AAA}" type="pres">
      <dgm:prSet presAssocID="{71B67545-C796-40B4-A05A-6F753C8E9128}" presName="topArc1" presStyleLbl="parChTrans1D1" presStyleIdx="0" presStyleCnt="10"/>
      <dgm:spPr>
        <a:xfrm>
          <a:off x="2447264" y="88698"/>
          <a:ext cx="591870" cy="59187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A46A845C-FC99-4A7E-91E1-AD1A9EAAF592}" type="pres">
      <dgm:prSet presAssocID="{71B67545-C796-40B4-A05A-6F753C8E9128}" presName="bottomArc1" presStyleLbl="parChTrans1D1" presStyleIdx="1" presStyleCnt="10"/>
      <dgm:spPr>
        <a:xfrm>
          <a:off x="2447264" y="88698"/>
          <a:ext cx="591870" cy="59187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7D0BEAF1-A07D-459F-90BA-5B1C8B83B80E}" type="pres">
      <dgm:prSet presAssocID="{71B67545-C796-40B4-A05A-6F753C8E9128}" presName="topConnNode1" presStyleLbl="node1" presStyleIdx="0" presStyleCnt="0"/>
      <dgm:spPr/>
      <dgm:t>
        <a:bodyPr/>
        <a:lstStyle/>
        <a:p>
          <a:endParaRPr lang="ru-RU"/>
        </a:p>
      </dgm:t>
    </dgm:pt>
    <dgm:pt modelId="{05D61A39-D20D-4CE0-A6A1-94891449CC99}" type="pres">
      <dgm:prSet presAssocID="{71B67545-C796-40B4-A05A-6F753C8E9128}" presName="hierChild2" presStyleCnt="0"/>
      <dgm:spPr/>
    </dgm:pt>
    <dgm:pt modelId="{802D5AAD-BF60-46D1-84FB-058D02DACF16}" type="pres">
      <dgm:prSet presAssocID="{7B93DAC4-6E99-4CAD-990C-00E562D550D5}" presName="Name28" presStyleLbl="parChTrans1D2" presStyleIdx="0" presStyleCnt="4"/>
      <dgm:spPr/>
      <dgm:t>
        <a:bodyPr/>
        <a:lstStyle/>
        <a:p>
          <a:endParaRPr lang="ru-RU"/>
        </a:p>
      </dgm:t>
    </dgm:pt>
    <dgm:pt modelId="{29F4328A-B457-40B4-9161-499735EAA709}" type="pres">
      <dgm:prSet presAssocID="{2D573975-D7DF-4821-82BC-17662ED2C4AD}" presName="hierRoot2" presStyleCnt="0">
        <dgm:presLayoutVars>
          <dgm:hierBranch val="init"/>
        </dgm:presLayoutVars>
      </dgm:prSet>
      <dgm:spPr/>
    </dgm:pt>
    <dgm:pt modelId="{6FCD28CA-66C9-402C-A967-455376F91D9C}" type="pres">
      <dgm:prSet presAssocID="{2D573975-D7DF-4821-82BC-17662ED2C4AD}" presName="rootComposite2" presStyleCnt="0"/>
      <dgm:spPr/>
    </dgm:pt>
    <dgm:pt modelId="{3A704353-6734-46B9-9B29-8749BD1A5437}" type="pres">
      <dgm:prSet presAssocID="{2D573975-D7DF-4821-82BC-17662ED2C4AD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0135F2-A558-4738-B43E-26E74383888B}" type="pres">
      <dgm:prSet presAssocID="{2D573975-D7DF-4821-82BC-17662ED2C4AD}" presName="topArc2" presStyleLbl="parChTrans1D1" presStyleIdx="2" presStyleCnt="10"/>
      <dgm:spPr>
        <a:xfrm>
          <a:off x="298773" y="929155"/>
          <a:ext cx="591870" cy="59187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632A9BFA-3E71-4F5E-9552-1761022C1A68}" type="pres">
      <dgm:prSet presAssocID="{2D573975-D7DF-4821-82BC-17662ED2C4AD}" presName="bottomArc2" presStyleLbl="parChTrans1D1" presStyleIdx="3" presStyleCnt="10"/>
      <dgm:spPr>
        <a:xfrm>
          <a:off x="298773" y="929155"/>
          <a:ext cx="591870" cy="59187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C483CF7F-5A91-4C69-8AC5-EB905E96E138}" type="pres">
      <dgm:prSet presAssocID="{2D573975-D7DF-4821-82BC-17662ED2C4AD}" presName="topConnNode2" presStyleLbl="node2" presStyleIdx="0" presStyleCnt="0"/>
      <dgm:spPr/>
      <dgm:t>
        <a:bodyPr/>
        <a:lstStyle/>
        <a:p>
          <a:endParaRPr lang="ru-RU"/>
        </a:p>
      </dgm:t>
    </dgm:pt>
    <dgm:pt modelId="{C999A137-558B-431D-B343-8DCD0D6BF18C}" type="pres">
      <dgm:prSet presAssocID="{2D573975-D7DF-4821-82BC-17662ED2C4AD}" presName="hierChild4" presStyleCnt="0"/>
      <dgm:spPr/>
    </dgm:pt>
    <dgm:pt modelId="{9A6D3972-D0EC-4C91-A800-F4FEB28B9563}" type="pres">
      <dgm:prSet presAssocID="{2D573975-D7DF-4821-82BC-17662ED2C4AD}" presName="hierChild5" presStyleCnt="0"/>
      <dgm:spPr/>
    </dgm:pt>
    <dgm:pt modelId="{D2737D1B-AA89-42F0-92CE-EE093B36970F}" type="pres">
      <dgm:prSet presAssocID="{0D5B1E30-2782-4B8A-8DF4-636F19F3CDE7}" presName="Name28" presStyleLbl="parChTrans1D2" presStyleIdx="1" presStyleCnt="4"/>
      <dgm:spPr/>
      <dgm:t>
        <a:bodyPr/>
        <a:lstStyle/>
        <a:p>
          <a:endParaRPr lang="ru-RU"/>
        </a:p>
      </dgm:t>
    </dgm:pt>
    <dgm:pt modelId="{5144BD54-F130-4C9B-82B5-DCAD3907EDFE}" type="pres">
      <dgm:prSet presAssocID="{054D3350-177F-4653-A39A-807EA826D473}" presName="hierRoot2" presStyleCnt="0">
        <dgm:presLayoutVars>
          <dgm:hierBranch val="init"/>
        </dgm:presLayoutVars>
      </dgm:prSet>
      <dgm:spPr/>
    </dgm:pt>
    <dgm:pt modelId="{14AB7CC5-5F4B-4C6A-9176-A7C61BCAE0FC}" type="pres">
      <dgm:prSet presAssocID="{054D3350-177F-4653-A39A-807EA826D473}" presName="rootComposite2" presStyleCnt="0"/>
      <dgm:spPr/>
    </dgm:pt>
    <dgm:pt modelId="{E1FC49EA-F2CA-494E-B6BE-B6E3F5F580B6}" type="pres">
      <dgm:prSet presAssocID="{054D3350-177F-4653-A39A-807EA826D473}" presName="rootText2" presStyleLbl="alignAcc1" presStyleIdx="0" presStyleCnt="0" custScaleX="1391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1B9674-EC81-4C32-9F99-5769DFE0F4E3}" type="pres">
      <dgm:prSet presAssocID="{054D3350-177F-4653-A39A-807EA826D473}" presName="topArc2" presStyleLbl="parChTrans1D1" presStyleIdx="4" presStyleCnt="10"/>
      <dgm:spPr>
        <a:xfrm>
          <a:off x="1731100" y="929155"/>
          <a:ext cx="591870" cy="59187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DBB6805B-16C8-4995-A9CB-1EF5CD1AD30E}" type="pres">
      <dgm:prSet presAssocID="{054D3350-177F-4653-A39A-807EA826D473}" presName="bottomArc2" presStyleLbl="parChTrans1D1" presStyleIdx="5" presStyleCnt="10"/>
      <dgm:spPr>
        <a:xfrm>
          <a:off x="1731100" y="929155"/>
          <a:ext cx="591870" cy="59187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82E4853A-AD07-4491-B63E-8E1D9B0FC075}" type="pres">
      <dgm:prSet presAssocID="{054D3350-177F-4653-A39A-807EA826D473}" presName="topConnNode2" presStyleLbl="node2" presStyleIdx="0" presStyleCnt="0"/>
      <dgm:spPr/>
      <dgm:t>
        <a:bodyPr/>
        <a:lstStyle/>
        <a:p>
          <a:endParaRPr lang="ru-RU"/>
        </a:p>
      </dgm:t>
    </dgm:pt>
    <dgm:pt modelId="{1DC8FDCB-8B2D-4B92-9E7F-447528A9AFFD}" type="pres">
      <dgm:prSet presAssocID="{054D3350-177F-4653-A39A-807EA826D473}" presName="hierChild4" presStyleCnt="0"/>
      <dgm:spPr/>
    </dgm:pt>
    <dgm:pt modelId="{5E164C39-3B05-4699-8B61-6A887289362E}" type="pres">
      <dgm:prSet presAssocID="{054D3350-177F-4653-A39A-807EA826D473}" presName="hierChild5" presStyleCnt="0"/>
      <dgm:spPr/>
    </dgm:pt>
    <dgm:pt modelId="{6F3989C8-3598-4329-BAFC-F24EBDF59BB6}" type="pres">
      <dgm:prSet presAssocID="{4EA0839F-433B-4B4A-A111-BDAEC918C24B}" presName="Name28" presStyleLbl="parChTrans1D2" presStyleIdx="2" presStyleCnt="4"/>
      <dgm:spPr/>
      <dgm:t>
        <a:bodyPr/>
        <a:lstStyle/>
        <a:p>
          <a:endParaRPr lang="ru-RU"/>
        </a:p>
      </dgm:t>
    </dgm:pt>
    <dgm:pt modelId="{1E1E18C4-242E-4050-8936-60CECCAACFB8}" type="pres">
      <dgm:prSet presAssocID="{81275774-7C55-450C-9FAA-A72599ED9D6E}" presName="hierRoot2" presStyleCnt="0">
        <dgm:presLayoutVars>
          <dgm:hierBranch val="init"/>
        </dgm:presLayoutVars>
      </dgm:prSet>
      <dgm:spPr/>
    </dgm:pt>
    <dgm:pt modelId="{9E46AE5E-9193-40BF-A004-60325406FD48}" type="pres">
      <dgm:prSet presAssocID="{81275774-7C55-450C-9FAA-A72599ED9D6E}" presName="rootComposite2" presStyleCnt="0"/>
      <dgm:spPr/>
    </dgm:pt>
    <dgm:pt modelId="{0A1156C2-461F-4B37-8A30-340CE88B10E4}" type="pres">
      <dgm:prSet presAssocID="{81275774-7C55-450C-9FAA-A72599ED9D6E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6596C7-5541-41FF-9C0B-93B46E6A8E4F}" type="pres">
      <dgm:prSet presAssocID="{81275774-7C55-450C-9FAA-A72599ED9D6E}" presName="topArc2" presStyleLbl="parChTrans1D1" presStyleIdx="6" presStyleCnt="10"/>
      <dgm:spPr>
        <a:xfrm>
          <a:off x="3163428" y="929155"/>
          <a:ext cx="591870" cy="59187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CB423B66-EC72-4817-8349-B5454B35B147}" type="pres">
      <dgm:prSet presAssocID="{81275774-7C55-450C-9FAA-A72599ED9D6E}" presName="bottomArc2" presStyleLbl="parChTrans1D1" presStyleIdx="7" presStyleCnt="10"/>
      <dgm:spPr>
        <a:xfrm>
          <a:off x="3163428" y="929155"/>
          <a:ext cx="591870" cy="59187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5C1F1F79-0423-404F-9AD7-1C93F0F768A7}" type="pres">
      <dgm:prSet presAssocID="{81275774-7C55-450C-9FAA-A72599ED9D6E}" presName="topConnNode2" presStyleLbl="node2" presStyleIdx="0" presStyleCnt="0"/>
      <dgm:spPr/>
      <dgm:t>
        <a:bodyPr/>
        <a:lstStyle/>
        <a:p>
          <a:endParaRPr lang="ru-RU"/>
        </a:p>
      </dgm:t>
    </dgm:pt>
    <dgm:pt modelId="{2268FF55-BA28-4181-B758-706089ACF608}" type="pres">
      <dgm:prSet presAssocID="{81275774-7C55-450C-9FAA-A72599ED9D6E}" presName="hierChild4" presStyleCnt="0"/>
      <dgm:spPr/>
    </dgm:pt>
    <dgm:pt modelId="{48DC7599-D94D-4185-ACB2-F7DA64870ABB}" type="pres">
      <dgm:prSet presAssocID="{81275774-7C55-450C-9FAA-A72599ED9D6E}" presName="hierChild5" presStyleCnt="0"/>
      <dgm:spPr/>
    </dgm:pt>
    <dgm:pt modelId="{67F3BE12-6891-48B1-8716-428E387D8883}" type="pres">
      <dgm:prSet presAssocID="{FC8E0AEE-FB32-47FE-95B3-C829B065FFDC}" presName="Name28" presStyleLbl="parChTrans1D2" presStyleIdx="3" presStyleCnt="4"/>
      <dgm:spPr/>
      <dgm:t>
        <a:bodyPr/>
        <a:lstStyle/>
        <a:p>
          <a:endParaRPr lang="ru-RU"/>
        </a:p>
      </dgm:t>
    </dgm:pt>
    <dgm:pt modelId="{466E3014-64FE-4330-B497-9CC083837F3A}" type="pres">
      <dgm:prSet presAssocID="{4DEC385E-2768-4AFB-87E7-8740429132F6}" presName="hierRoot2" presStyleCnt="0">
        <dgm:presLayoutVars>
          <dgm:hierBranch val="init"/>
        </dgm:presLayoutVars>
      </dgm:prSet>
      <dgm:spPr/>
    </dgm:pt>
    <dgm:pt modelId="{A0459F8D-FEF8-41A7-8E9B-D4ACA6DFE0B2}" type="pres">
      <dgm:prSet presAssocID="{4DEC385E-2768-4AFB-87E7-8740429132F6}" presName="rootComposite2" presStyleCnt="0"/>
      <dgm:spPr/>
    </dgm:pt>
    <dgm:pt modelId="{128358F9-5E5E-4DDC-804C-5573ABA82B82}" type="pres">
      <dgm:prSet presAssocID="{4DEC385E-2768-4AFB-87E7-8740429132F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D2B52D-A323-43A3-8950-0093168859B8}" type="pres">
      <dgm:prSet presAssocID="{4DEC385E-2768-4AFB-87E7-8740429132F6}" presName="topArc2" presStyleLbl="parChTrans1D1" presStyleIdx="8" presStyleCnt="10"/>
      <dgm:spPr>
        <a:xfrm>
          <a:off x="4595755" y="929155"/>
          <a:ext cx="591870" cy="59187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4724F862-6504-4511-A517-420B076C9663}" type="pres">
      <dgm:prSet presAssocID="{4DEC385E-2768-4AFB-87E7-8740429132F6}" presName="bottomArc2" presStyleLbl="parChTrans1D1" presStyleIdx="9" presStyleCnt="10"/>
      <dgm:spPr>
        <a:xfrm>
          <a:off x="4595755" y="929155"/>
          <a:ext cx="591870" cy="59187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19800ECC-574B-4D63-BEE7-C392AADB49BD}" type="pres">
      <dgm:prSet presAssocID="{4DEC385E-2768-4AFB-87E7-8740429132F6}" presName="topConnNode2" presStyleLbl="node2" presStyleIdx="0" presStyleCnt="0"/>
      <dgm:spPr/>
      <dgm:t>
        <a:bodyPr/>
        <a:lstStyle/>
        <a:p>
          <a:endParaRPr lang="ru-RU"/>
        </a:p>
      </dgm:t>
    </dgm:pt>
    <dgm:pt modelId="{EA977035-B92A-456A-B5BC-F73AFE1F6B3D}" type="pres">
      <dgm:prSet presAssocID="{4DEC385E-2768-4AFB-87E7-8740429132F6}" presName="hierChild4" presStyleCnt="0"/>
      <dgm:spPr/>
    </dgm:pt>
    <dgm:pt modelId="{336BA324-96C0-4207-87A7-8A595C3325E7}" type="pres">
      <dgm:prSet presAssocID="{4DEC385E-2768-4AFB-87E7-8740429132F6}" presName="hierChild5" presStyleCnt="0"/>
      <dgm:spPr/>
    </dgm:pt>
    <dgm:pt modelId="{CAB9012F-5573-4545-9ABA-0C4262275405}" type="pres">
      <dgm:prSet presAssocID="{71B67545-C796-40B4-A05A-6F753C8E9128}" presName="hierChild3" presStyleCnt="0"/>
      <dgm:spPr/>
    </dgm:pt>
  </dgm:ptLst>
  <dgm:cxnLst>
    <dgm:cxn modelId="{214FC29E-8EE7-48A7-AA3B-855E80DF336D}" type="presOf" srcId="{054D3350-177F-4653-A39A-807EA826D473}" destId="{E1FC49EA-F2CA-494E-B6BE-B6E3F5F580B6}" srcOrd="0" destOrd="0" presId="urn:microsoft.com/office/officeart/2008/layout/HalfCircleOrganizationChart"/>
    <dgm:cxn modelId="{000BDFFA-A25D-4CAC-A9AE-3252BB4E8A13}" type="presOf" srcId="{2D573975-D7DF-4821-82BC-17662ED2C4AD}" destId="{C483CF7F-5A91-4C69-8AC5-EB905E96E138}" srcOrd="1" destOrd="0" presId="urn:microsoft.com/office/officeart/2008/layout/HalfCircleOrganizationChart"/>
    <dgm:cxn modelId="{4E3D8C91-B2B0-4C59-AC72-2CCCDC48C8D8}" type="presOf" srcId="{4DEC385E-2768-4AFB-87E7-8740429132F6}" destId="{19800ECC-574B-4D63-BEE7-C392AADB49BD}" srcOrd="1" destOrd="0" presId="urn:microsoft.com/office/officeart/2008/layout/HalfCircleOrganizationChart"/>
    <dgm:cxn modelId="{5CA1C1A8-2BF5-4BD9-8F51-4646181331D2}" type="presOf" srcId="{81275774-7C55-450C-9FAA-A72599ED9D6E}" destId="{0A1156C2-461F-4B37-8A30-340CE88B10E4}" srcOrd="0" destOrd="0" presId="urn:microsoft.com/office/officeart/2008/layout/HalfCircleOrganizationChart"/>
    <dgm:cxn modelId="{F0800D46-BDFC-4F71-B946-80F4117DB15E}" type="presOf" srcId="{FC8E0AEE-FB32-47FE-95B3-C829B065FFDC}" destId="{67F3BE12-6891-48B1-8716-428E387D8883}" srcOrd="0" destOrd="0" presId="urn:microsoft.com/office/officeart/2008/layout/HalfCircleOrganizationChart"/>
    <dgm:cxn modelId="{F360EE2E-B3C5-487D-96EE-1224676E919E}" type="presOf" srcId="{0D5B1E30-2782-4B8A-8DF4-636F19F3CDE7}" destId="{D2737D1B-AA89-42F0-92CE-EE093B36970F}" srcOrd="0" destOrd="0" presId="urn:microsoft.com/office/officeart/2008/layout/HalfCircleOrganizationChart"/>
    <dgm:cxn modelId="{557CE288-CB9D-4D0A-A919-D96502E9F1ED}" srcId="{BCAAAACD-D8A8-4FF7-849A-1B58905E89B5}" destId="{71B67545-C796-40B4-A05A-6F753C8E9128}" srcOrd="0" destOrd="0" parTransId="{C5ADE717-D5C6-4C1E-8132-B25619BCB2E5}" sibTransId="{5F86DCDB-3561-4CDB-B5B3-650D57DD494A}"/>
    <dgm:cxn modelId="{5F6ED62B-8F66-465C-8849-820B5BE091BC}" srcId="{71B67545-C796-40B4-A05A-6F753C8E9128}" destId="{054D3350-177F-4653-A39A-807EA826D473}" srcOrd="1" destOrd="0" parTransId="{0D5B1E30-2782-4B8A-8DF4-636F19F3CDE7}" sibTransId="{191531F6-4CF5-4F5F-AFD2-D757C34C8205}"/>
    <dgm:cxn modelId="{620FDCB5-B384-4BB6-BBA4-6A6D5CDEB0C1}" type="presOf" srcId="{71B67545-C796-40B4-A05A-6F753C8E9128}" destId="{F4F4C508-554D-4675-901A-BA226F3EB920}" srcOrd="0" destOrd="0" presId="urn:microsoft.com/office/officeart/2008/layout/HalfCircleOrganizationChart"/>
    <dgm:cxn modelId="{69E20EC8-DEC4-424D-B638-848138036DB4}" type="presOf" srcId="{BCAAAACD-D8A8-4FF7-849A-1B58905E89B5}" destId="{D7B2D891-0A00-4E35-B461-574AD7E91649}" srcOrd="0" destOrd="0" presId="urn:microsoft.com/office/officeart/2008/layout/HalfCircleOrganizationChart"/>
    <dgm:cxn modelId="{B8909D0F-BA14-40EC-9C09-93EBC4759A23}" type="presOf" srcId="{7B93DAC4-6E99-4CAD-990C-00E562D550D5}" destId="{802D5AAD-BF60-46D1-84FB-058D02DACF16}" srcOrd="0" destOrd="0" presId="urn:microsoft.com/office/officeart/2008/layout/HalfCircleOrganizationChart"/>
    <dgm:cxn modelId="{42D01CD9-D32F-4499-A1A9-839D5F731A6D}" srcId="{71B67545-C796-40B4-A05A-6F753C8E9128}" destId="{2D573975-D7DF-4821-82BC-17662ED2C4AD}" srcOrd="0" destOrd="0" parTransId="{7B93DAC4-6E99-4CAD-990C-00E562D550D5}" sibTransId="{38D2164B-7887-4E77-9C5A-43E45EE6C420}"/>
    <dgm:cxn modelId="{00E39A3F-A78E-4396-BBEB-724F4D7C5C78}" type="presOf" srcId="{054D3350-177F-4653-A39A-807EA826D473}" destId="{82E4853A-AD07-4491-B63E-8E1D9B0FC075}" srcOrd="1" destOrd="0" presId="urn:microsoft.com/office/officeart/2008/layout/HalfCircleOrganizationChart"/>
    <dgm:cxn modelId="{8ED84F39-F56E-4C1C-99ED-0889CDDF8E98}" type="presOf" srcId="{71B67545-C796-40B4-A05A-6F753C8E9128}" destId="{7D0BEAF1-A07D-459F-90BA-5B1C8B83B80E}" srcOrd="1" destOrd="0" presId="urn:microsoft.com/office/officeart/2008/layout/HalfCircleOrganizationChart"/>
    <dgm:cxn modelId="{6BC790C3-24F9-4C20-9AF7-83086324E38E}" srcId="{71B67545-C796-40B4-A05A-6F753C8E9128}" destId="{81275774-7C55-450C-9FAA-A72599ED9D6E}" srcOrd="2" destOrd="0" parTransId="{4EA0839F-433B-4B4A-A111-BDAEC918C24B}" sibTransId="{89BA88FD-9E0B-411E-9EA4-593A25349592}"/>
    <dgm:cxn modelId="{5CBFD148-F4DB-4676-9B49-1D184E406F4A}" type="presOf" srcId="{2D573975-D7DF-4821-82BC-17662ED2C4AD}" destId="{3A704353-6734-46B9-9B29-8749BD1A5437}" srcOrd="0" destOrd="0" presId="urn:microsoft.com/office/officeart/2008/layout/HalfCircleOrganizationChart"/>
    <dgm:cxn modelId="{CAB12A40-EFE1-4AAC-822D-D536986EBC37}" type="presOf" srcId="{81275774-7C55-450C-9FAA-A72599ED9D6E}" destId="{5C1F1F79-0423-404F-9AD7-1C93F0F768A7}" srcOrd="1" destOrd="0" presId="urn:microsoft.com/office/officeart/2008/layout/HalfCircleOrganizationChart"/>
    <dgm:cxn modelId="{8D338120-9490-4455-89D2-149AD58DB4AE}" type="presOf" srcId="{4EA0839F-433B-4B4A-A111-BDAEC918C24B}" destId="{6F3989C8-3598-4329-BAFC-F24EBDF59BB6}" srcOrd="0" destOrd="0" presId="urn:microsoft.com/office/officeart/2008/layout/HalfCircleOrganizationChart"/>
    <dgm:cxn modelId="{49211A0C-6D15-4D78-BD37-13D95329AAF7}" type="presOf" srcId="{4DEC385E-2768-4AFB-87E7-8740429132F6}" destId="{128358F9-5E5E-4DDC-804C-5573ABA82B82}" srcOrd="0" destOrd="0" presId="urn:microsoft.com/office/officeart/2008/layout/HalfCircleOrganizationChart"/>
    <dgm:cxn modelId="{AD8E4F38-57DC-4EBC-8CBE-0DEFC1161A19}" srcId="{71B67545-C796-40B4-A05A-6F753C8E9128}" destId="{4DEC385E-2768-4AFB-87E7-8740429132F6}" srcOrd="3" destOrd="0" parTransId="{FC8E0AEE-FB32-47FE-95B3-C829B065FFDC}" sibTransId="{36E5C0E5-8BCA-4C81-9354-890528297E9A}"/>
    <dgm:cxn modelId="{048FC4DB-6C13-4492-B14F-431A381633F1}" type="presParOf" srcId="{D7B2D891-0A00-4E35-B461-574AD7E91649}" destId="{7E28337A-DE9B-488C-BFDD-BD1A4717366D}" srcOrd="0" destOrd="0" presId="urn:microsoft.com/office/officeart/2008/layout/HalfCircleOrganizationChart"/>
    <dgm:cxn modelId="{DCE6D6A7-0AE3-44BB-BDF8-F3C0C60583A9}" type="presParOf" srcId="{7E28337A-DE9B-488C-BFDD-BD1A4717366D}" destId="{B6AFA1C7-FB4C-41BD-8ACF-9139AF0686BF}" srcOrd="0" destOrd="0" presId="urn:microsoft.com/office/officeart/2008/layout/HalfCircleOrganizationChart"/>
    <dgm:cxn modelId="{A984F580-2BD2-47A1-BCE2-835E839F829B}" type="presParOf" srcId="{B6AFA1C7-FB4C-41BD-8ACF-9139AF0686BF}" destId="{F4F4C508-554D-4675-901A-BA226F3EB920}" srcOrd="0" destOrd="0" presId="urn:microsoft.com/office/officeart/2008/layout/HalfCircleOrganizationChart"/>
    <dgm:cxn modelId="{EE2BB990-B414-477C-B56B-76F259970253}" type="presParOf" srcId="{B6AFA1C7-FB4C-41BD-8ACF-9139AF0686BF}" destId="{35900F13-25D9-43C3-946C-F0BB03339AAA}" srcOrd="1" destOrd="0" presId="urn:microsoft.com/office/officeart/2008/layout/HalfCircleOrganizationChart"/>
    <dgm:cxn modelId="{5BD3BA63-96B8-43DF-8F6E-376C0E3C33BF}" type="presParOf" srcId="{B6AFA1C7-FB4C-41BD-8ACF-9139AF0686BF}" destId="{A46A845C-FC99-4A7E-91E1-AD1A9EAAF592}" srcOrd="2" destOrd="0" presId="urn:microsoft.com/office/officeart/2008/layout/HalfCircleOrganizationChart"/>
    <dgm:cxn modelId="{2DFB3680-DBA4-42C4-83C3-4EA787DE5F03}" type="presParOf" srcId="{B6AFA1C7-FB4C-41BD-8ACF-9139AF0686BF}" destId="{7D0BEAF1-A07D-459F-90BA-5B1C8B83B80E}" srcOrd="3" destOrd="0" presId="urn:microsoft.com/office/officeart/2008/layout/HalfCircleOrganizationChart"/>
    <dgm:cxn modelId="{AC3BC179-D5EB-4CFC-B825-3E498F62A806}" type="presParOf" srcId="{7E28337A-DE9B-488C-BFDD-BD1A4717366D}" destId="{05D61A39-D20D-4CE0-A6A1-94891449CC99}" srcOrd="1" destOrd="0" presId="urn:microsoft.com/office/officeart/2008/layout/HalfCircleOrganizationChart"/>
    <dgm:cxn modelId="{45B7E0B5-498C-4631-A738-5BFA4E6CDC36}" type="presParOf" srcId="{05D61A39-D20D-4CE0-A6A1-94891449CC99}" destId="{802D5AAD-BF60-46D1-84FB-058D02DACF16}" srcOrd="0" destOrd="0" presId="urn:microsoft.com/office/officeart/2008/layout/HalfCircleOrganizationChart"/>
    <dgm:cxn modelId="{29F4020F-5CCD-4815-BF8F-178E9DF8F601}" type="presParOf" srcId="{05D61A39-D20D-4CE0-A6A1-94891449CC99}" destId="{29F4328A-B457-40B4-9161-499735EAA709}" srcOrd="1" destOrd="0" presId="urn:microsoft.com/office/officeart/2008/layout/HalfCircleOrganizationChart"/>
    <dgm:cxn modelId="{AE1D32B0-0296-4340-A276-42D8C069F61D}" type="presParOf" srcId="{29F4328A-B457-40B4-9161-499735EAA709}" destId="{6FCD28CA-66C9-402C-A967-455376F91D9C}" srcOrd="0" destOrd="0" presId="urn:microsoft.com/office/officeart/2008/layout/HalfCircleOrganizationChart"/>
    <dgm:cxn modelId="{A313135E-0742-4169-8C66-A5CF3D647714}" type="presParOf" srcId="{6FCD28CA-66C9-402C-A967-455376F91D9C}" destId="{3A704353-6734-46B9-9B29-8749BD1A5437}" srcOrd="0" destOrd="0" presId="urn:microsoft.com/office/officeart/2008/layout/HalfCircleOrganizationChart"/>
    <dgm:cxn modelId="{1A372F36-29EB-4F41-9524-024185597C4B}" type="presParOf" srcId="{6FCD28CA-66C9-402C-A967-455376F91D9C}" destId="{4A0135F2-A558-4738-B43E-26E74383888B}" srcOrd="1" destOrd="0" presId="urn:microsoft.com/office/officeart/2008/layout/HalfCircleOrganizationChart"/>
    <dgm:cxn modelId="{C5D47989-36C2-4B97-8802-8E18754D41DC}" type="presParOf" srcId="{6FCD28CA-66C9-402C-A967-455376F91D9C}" destId="{632A9BFA-3E71-4F5E-9552-1761022C1A68}" srcOrd="2" destOrd="0" presId="urn:microsoft.com/office/officeart/2008/layout/HalfCircleOrganizationChart"/>
    <dgm:cxn modelId="{0F654116-0DD8-49F1-BA10-03CE43F68E82}" type="presParOf" srcId="{6FCD28CA-66C9-402C-A967-455376F91D9C}" destId="{C483CF7F-5A91-4C69-8AC5-EB905E96E138}" srcOrd="3" destOrd="0" presId="urn:microsoft.com/office/officeart/2008/layout/HalfCircleOrganizationChart"/>
    <dgm:cxn modelId="{54A26C0F-554E-46D9-B3FF-35FEC7DC61E0}" type="presParOf" srcId="{29F4328A-B457-40B4-9161-499735EAA709}" destId="{C999A137-558B-431D-B343-8DCD0D6BF18C}" srcOrd="1" destOrd="0" presId="urn:microsoft.com/office/officeart/2008/layout/HalfCircleOrganizationChart"/>
    <dgm:cxn modelId="{77B64603-2FFE-41B8-AE01-6E37C2BC0450}" type="presParOf" srcId="{29F4328A-B457-40B4-9161-499735EAA709}" destId="{9A6D3972-D0EC-4C91-A800-F4FEB28B9563}" srcOrd="2" destOrd="0" presId="urn:microsoft.com/office/officeart/2008/layout/HalfCircleOrganizationChart"/>
    <dgm:cxn modelId="{E2504C72-2FA5-4080-84E8-2AF43EB94571}" type="presParOf" srcId="{05D61A39-D20D-4CE0-A6A1-94891449CC99}" destId="{D2737D1B-AA89-42F0-92CE-EE093B36970F}" srcOrd="2" destOrd="0" presId="urn:microsoft.com/office/officeart/2008/layout/HalfCircleOrganizationChart"/>
    <dgm:cxn modelId="{F3490C1A-EC60-4140-92E8-34C1DF405F81}" type="presParOf" srcId="{05D61A39-D20D-4CE0-A6A1-94891449CC99}" destId="{5144BD54-F130-4C9B-82B5-DCAD3907EDFE}" srcOrd="3" destOrd="0" presId="urn:microsoft.com/office/officeart/2008/layout/HalfCircleOrganizationChart"/>
    <dgm:cxn modelId="{1003E91E-CFB9-4DB6-B981-ED2769CC9CF8}" type="presParOf" srcId="{5144BD54-F130-4C9B-82B5-DCAD3907EDFE}" destId="{14AB7CC5-5F4B-4C6A-9176-A7C61BCAE0FC}" srcOrd="0" destOrd="0" presId="urn:microsoft.com/office/officeart/2008/layout/HalfCircleOrganizationChart"/>
    <dgm:cxn modelId="{6065FDA5-F45F-4076-92BA-BB031F7272F0}" type="presParOf" srcId="{14AB7CC5-5F4B-4C6A-9176-A7C61BCAE0FC}" destId="{E1FC49EA-F2CA-494E-B6BE-B6E3F5F580B6}" srcOrd="0" destOrd="0" presId="urn:microsoft.com/office/officeart/2008/layout/HalfCircleOrganizationChart"/>
    <dgm:cxn modelId="{A8AD7383-9B5C-4985-A714-497E8F6E41DE}" type="presParOf" srcId="{14AB7CC5-5F4B-4C6A-9176-A7C61BCAE0FC}" destId="{FD1B9674-EC81-4C32-9F99-5769DFE0F4E3}" srcOrd="1" destOrd="0" presId="urn:microsoft.com/office/officeart/2008/layout/HalfCircleOrganizationChart"/>
    <dgm:cxn modelId="{7165D4FD-F88B-4C8F-AFCE-0CC1FA83B9DD}" type="presParOf" srcId="{14AB7CC5-5F4B-4C6A-9176-A7C61BCAE0FC}" destId="{DBB6805B-16C8-4995-A9CB-1EF5CD1AD30E}" srcOrd="2" destOrd="0" presId="urn:microsoft.com/office/officeart/2008/layout/HalfCircleOrganizationChart"/>
    <dgm:cxn modelId="{D922F8F3-367B-49E7-95EA-F8D85B362B8F}" type="presParOf" srcId="{14AB7CC5-5F4B-4C6A-9176-A7C61BCAE0FC}" destId="{82E4853A-AD07-4491-B63E-8E1D9B0FC075}" srcOrd="3" destOrd="0" presId="urn:microsoft.com/office/officeart/2008/layout/HalfCircleOrganizationChart"/>
    <dgm:cxn modelId="{B51848F2-037E-4632-A6F4-26EE5E19723B}" type="presParOf" srcId="{5144BD54-F130-4C9B-82B5-DCAD3907EDFE}" destId="{1DC8FDCB-8B2D-4B92-9E7F-447528A9AFFD}" srcOrd="1" destOrd="0" presId="urn:microsoft.com/office/officeart/2008/layout/HalfCircleOrganizationChart"/>
    <dgm:cxn modelId="{574CA0BE-01A3-4952-9641-77CA80888CD3}" type="presParOf" srcId="{5144BD54-F130-4C9B-82B5-DCAD3907EDFE}" destId="{5E164C39-3B05-4699-8B61-6A887289362E}" srcOrd="2" destOrd="0" presId="urn:microsoft.com/office/officeart/2008/layout/HalfCircleOrganizationChart"/>
    <dgm:cxn modelId="{2D8D02DA-A824-456C-807D-45FCEDC1760A}" type="presParOf" srcId="{05D61A39-D20D-4CE0-A6A1-94891449CC99}" destId="{6F3989C8-3598-4329-BAFC-F24EBDF59BB6}" srcOrd="4" destOrd="0" presId="urn:microsoft.com/office/officeart/2008/layout/HalfCircleOrganizationChart"/>
    <dgm:cxn modelId="{FE86DA00-4A88-4B52-9FBD-374A8C3F137C}" type="presParOf" srcId="{05D61A39-D20D-4CE0-A6A1-94891449CC99}" destId="{1E1E18C4-242E-4050-8936-60CECCAACFB8}" srcOrd="5" destOrd="0" presId="urn:microsoft.com/office/officeart/2008/layout/HalfCircleOrganizationChart"/>
    <dgm:cxn modelId="{884180BB-9C7E-44AF-8024-A21A1E7D109C}" type="presParOf" srcId="{1E1E18C4-242E-4050-8936-60CECCAACFB8}" destId="{9E46AE5E-9193-40BF-A004-60325406FD48}" srcOrd="0" destOrd="0" presId="urn:microsoft.com/office/officeart/2008/layout/HalfCircleOrganizationChart"/>
    <dgm:cxn modelId="{58654157-8A0A-4DF3-A349-B4207ABCC3D7}" type="presParOf" srcId="{9E46AE5E-9193-40BF-A004-60325406FD48}" destId="{0A1156C2-461F-4B37-8A30-340CE88B10E4}" srcOrd="0" destOrd="0" presId="urn:microsoft.com/office/officeart/2008/layout/HalfCircleOrganizationChart"/>
    <dgm:cxn modelId="{94C77FA4-D837-416A-9546-E8C3D236CEC5}" type="presParOf" srcId="{9E46AE5E-9193-40BF-A004-60325406FD48}" destId="{0C6596C7-5541-41FF-9C0B-93B46E6A8E4F}" srcOrd="1" destOrd="0" presId="urn:microsoft.com/office/officeart/2008/layout/HalfCircleOrganizationChart"/>
    <dgm:cxn modelId="{301EF972-97E7-4C73-8CA7-5FA128DD8D61}" type="presParOf" srcId="{9E46AE5E-9193-40BF-A004-60325406FD48}" destId="{CB423B66-EC72-4817-8349-B5454B35B147}" srcOrd="2" destOrd="0" presId="urn:microsoft.com/office/officeart/2008/layout/HalfCircleOrganizationChart"/>
    <dgm:cxn modelId="{46B325A8-87B3-423F-B85A-86FA243402B5}" type="presParOf" srcId="{9E46AE5E-9193-40BF-A004-60325406FD48}" destId="{5C1F1F79-0423-404F-9AD7-1C93F0F768A7}" srcOrd="3" destOrd="0" presId="urn:microsoft.com/office/officeart/2008/layout/HalfCircleOrganizationChart"/>
    <dgm:cxn modelId="{31868863-C66F-469E-9198-8FAA3F8ADBB4}" type="presParOf" srcId="{1E1E18C4-242E-4050-8936-60CECCAACFB8}" destId="{2268FF55-BA28-4181-B758-706089ACF608}" srcOrd="1" destOrd="0" presId="urn:microsoft.com/office/officeart/2008/layout/HalfCircleOrganizationChart"/>
    <dgm:cxn modelId="{5F088332-F47E-48F2-A6F2-3F2C25BB4BAC}" type="presParOf" srcId="{1E1E18C4-242E-4050-8936-60CECCAACFB8}" destId="{48DC7599-D94D-4185-ACB2-F7DA64870ABB}" srcOrd="2" destOrd="0" presId="urn:microsoft.com/office/officeart/2008/layout/HalfCircleOrganizationChart"/>
    <dgm:cxn modelId="{73C061CB-2FB5-46C6-9873-0653846D5237}" type="presParOf" srcId="{05D61A39-D20D-4CE0-A6A1-94891449CC99}" destId="{67F3BE12-6891-48B1-8716-428E387D8883}" srcOrd="6" destOrd="0" presId="urn:microsoft.com/office/officeart/2008/layout/HalfCircleOrganizationChart"/>
    <dgm:cxn modelId="{B1530CBD-4BBE-4AB2-A649-75F81CFB32CD}" type="presParOf" srcId="{05D61A39-D20D-4CE0-A6A1-94891449CC99}" destId="{466E3014-64FE-4330-B497-9CC083837F3A}" srcOrd="7" destOrd="0" presId="urn:microsoft.com/office/officeart/2008/layout/HalfCircleOrganizationChart"/>
    <dgm:cxn modelId="{5727DAD7-A981-49FF-A220-2698A7D3DDF9}" type="presParOf" srcId="{466E3014-64FE-4330-B497-9CC083837F3A}" destId="{A0459F8D-FEF8-41A7-8E9B-D4ACA6DFE0B2}" srcOrd="0" destOrd="0" presId="urn:microsoft.com/office/officeart/2008/layout/HalfCircleOrganizationChart"/>
    <dgm:cxn modelId="{8E5A325D-A799-4176-94F8-90113A9561DE}" type="presParOf" srcId="{A0459F8D-FEF8-41A7-8E9B-D4ACA6DFE0B2}" destId="{128358F9-5E5E-4DDC-804C-5573ABA82B82}" srcOrd="0" destOrd="0" presId="urn:microsoft.com/office/officeart/2008/layout/HalfCircleOrganizationChart"/>
    <dgm:cxn modelId="{89B4E4B4-A7F0-4766-AE62-204E21C57EED}" type="presParOf" srcId="{A0459F8D-FEF8-41A7-8E9B-D4ACA6DFE0B2}" destId="{14D2B52D-A323-43A3-8950-0093168859B8}" srcOrd="1" destOrd="0" presId="urn:microsoft.com/office/officeart/2008/layout/HalfCircleOrganizationChart"/>
    <dgm:cxn modelId="{4B6848BD-5B89-4685-BB48-4520007A434B}" type="presParOf" srcId="{A0459F8D-FEF8-41A7-8E9B-D4ACA6DFE0B2}" destId="{4724F862-6504-4511-A517-420B076C9663}" srcOrd="2" destOrd="0" presId="urn:microsoft.com/office/officeart/2008/layout/HalfCircleOrganizationChart"/>
    <dgm:cxn modelId="{1C43AA36-A87E-4149-93DF-DBB397E9ED76}" type="presParOf" srcId="{A0459F8D-FEF8-41A7-8E9B-D4ACA6DFE0B2}" destId="{19800ECC-574B-4D63-BEE7-C392AADB49BD}" srcOrd="3" destOrd="0" presId="urn:microsoft.com/office/officeart/2008/layout/HalfCircleOrganizationChart"/>
    <dgm:cxn modelId="{F84E1F48-75E9-4941-8DCD-34DFDE3032D3}" type="presParOf" srcId="{466E3014-64FE-4330-B497-9CC083837F3A}" destId="{EA977035-B92A-456A-B5BC-F73AFE1F6B3D}" srcOrd="1" destOrd="0" presId="urn:microsoft.com/office/officeart/2008/layout/HalfCircleOrganizationChart"/>
    <dgm:cxn modelId="{BC79C115-BFE2-449F-88C3-BBC97AB9FC79}" type="presParOf" srcId="{466E3014-64FE-4330-B497-9CC083837F3A}" destId="{336BA324-96C0-4207-87A7-8A595C3325E7}" srcOrd="2" destOrd="0" presId="urn:microsoft.com/office/officeart/2008/layout/HalfCircleOrganizationChart"/>
    <dgm:cxn modelId="{9FAE933B-1317-46A7-BCE6-BA85BE9BB78D}" type="presParOf" srcId="{7E28337A-DE9B-488C-BFDD-BD1A4717366D}" destId="{CAB9012F-5573-4545-9ABA-0C4262275405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3BE12-6891-48B1-8716-428E387D8883}">
      <dsp:nvSpPr>
        <dsp:cNvPr id="0" name=""/>
        <dsp:cNvSpPr/>
      </dsp:nvSpPr>
      <dsp:spPr>
        <a:xfrm>
          <a:off x="3896139" y="1188819"/>
          <a:ext cx="3117249" cy="325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292"/>
              </a:lnTo>
              <a:lnTo>
                <a:pt x="2148491" y="124292"/>
              </a:lnTo>
              <a:lnTo>
                <a:pt x="2148491" y="24858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989C8-3598-4329-BAFC-F24EBDF59BB6}">
      <dsp:nvSpPr>
        <dsp:cNvPr id="0" name=""/>
        <dsp:cNvSpPr/>
      </dsp:nvSpPr>
      <dsp:spPr>
        <a:xfrm>
          <a:off x="3896139" y="1188819"/>
          <a:ext cx="1241186" cy="325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292"/>
              </a:lnTo>
              <a:lnTo>
                <a:pt x="716163" y="124292"/>
              </a:lnTo>
              <a:lnTo>
                <a:pt x="716163" y="24858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37D1B-AA89-42F0-92CE-EE093B36970F}">
      <dsp:nvSpPr>
        <dsp:cNvPr id="0" name=""/>
        <dsp:cNvSpPr/>
      </dsp:nvSpPr>
      <dsp:spPr>
        <a:xfrm>
          <a:off x="2958107" y="1188819"/>
          <a:ext cx="938031" cy="325597"/>
        </a:xfrm>
        <a:custGeom>
          <a:avLst/>
          <a:gdLst/>
          <a:ahLst/>
          <a:cxnLst/>
          <a:rect l="0" t="0" r="0" b="0"/>
          <a:pathLst>
            <a:path>
              <a:moveTo>
                <a:pt x="716163" y="0"/>
              </a:moveTo>
              <a:lnTo>
                <a:pt x="716163" y="124292"/>
              </a:lnTo>
              <a:lnTo>
                <a:pt x="0" y="124292"/>
              </a:lnTo>
              <a:lnTo>
                <a:pt x="0" y="24858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2D5AAD-BF60-46D1-84FB-058D02DACF16}">
      <dsp:nvSpPr>
        <dsp:cNvPr id="0" name=""/>
        <dsp:cNvSpPr/>
      </dsp:nvSpPr>
      <dsp:spPr>
        <a:xfrm>
          <a:off x="778889" y="1188819"/>
          <a:ext cx="3117249" cy="325597"/>
        </a:xfrm>
        <a:custGeom>
          <a:avLst/>
          <a:gdLst/>
          <a:ahLst/>
          <a:cxnLst/>
          <a:rect l="0" t="0" r="0" b="0"/>
          <a:pathLst>
            <a:path>
              <a:moveTo>
                <a:pt x="2148491" y="0"/>
              </a:moveTo>
              <a:lnTo>
                <a:pt x="2148491" y="124292"/>
              </a:lnTo>
              <a:lnTo>
                <a:pt x="0" y="124292"/>
              </a:lnTo>
              <a:lnTo>
                <a:pt x="0" y="24858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900F13-25D9-43C3-946C-F0BB03339AAA}">
      <dsp:nvSpPr>
        <dsp:cNvPr id="0" name=""/>
        <dsp:cNvSpPr/>
      </dsp:nvSpPr>
      <dsp:spPr>
        <a:xfrm>
          <a:off x="2450500" y="413586"/>
          <a:ext cx="2891277" cy="77523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6A845C-FC99-4A7E-91E1-AD1A9EAAF592}">
      <dsp:nvSpPr>
        <dsp:cNvPr id="0" name=""/>
        <dsp:cNvSpPr/>
      </dsp:nvSpPr>
      <dsp:spPr>
        <a:xfrm>
          <a:off x="2450500" y="413586"/>
          <a:ext cx="2891277" cy="77523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4C508-554D-4675-901A-BA226F3EB920}">
      <dsp:nvSpPr>
        <dsp:cNvPr id="0" name=""/>
        <dsp:cNvSpPr/>
      </dsp:nvSpPr>
      <dsp:spPr>
        <a:xfrm>
          <a:off x="1004862" y="553128"/>
          <a:ext cx="5782554" cy="49614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социальная ответственность</a:t>
          </a:r>
        </a:p>
      </dsp:txBody>
      <dsp:txXfrm>
        <a:off x="1004862" y="553128"/>
        <a:ext cx="5782554" cy="496149"/>
      </dsp:txXfrm>
    </dsp:sp>
    <dsp:sp modelId="{4A0135F2-A558-4738-B43E-26E74383888B}">
      <dsp:nvSpPr>
        <dsp:cNvPr id="0" name=""/>
        <dsp:cNvSpPr/>
      </dsp:nvSpPr>
      <dsp:spPr>
        <a:xfrm>
          <a:off x="391273" y="1514417"/>
          <a:ext cx="775232" cy="77523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2A9BFA-3E71-4F5E-9552-1761022C1A68}">
      <dsp:nvSpPr>
        <dsp:cNvPr id="0" name=""/>
        <dsp:cNvSpPr/>
      </dsp:nvSpPr>
      <dsp:spPr>
        <a:xfrm>
          <a:off x="391273" y="1514417"/>
          <a:ext cx="775232" cy="77523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04353-6734-46B9-9B29-8749BD1A5437}">
      <dsp:nvSpPr>
        <dsp:cNvPr id="0" name=""/>
        <dsp:cNvSpPr/>
      </dsp:nvSpPr>
      <dsp:spPr>
        <a:xfrm>
          <a:off x="3656" y="1653959"/>
          <a:ext cx="1550465" cy="49614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когнитивный</a:t>
          </a:r>
          <a:r>
            <a:rPr lang="ru-RU" sz="2800" b="1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</dsp:txBody>
      <dsp:txXfrm>
        <a:off x="3656" y="1653959"/>
        <a:ext cx="1550465" cy="496149"/>
      </dsp:txXfrm>
    </dsp:sp>
    <dsp:sp modelId="{FD1B9674-EC81-4C32-9F99-5769DFE0F4E3}">
      <dsp:nvSpPr>
        <dsp:cNvPr id="0" name=""/>
        <dsp:cNvSpPr/>
      </dsp:nvSpPr>
      <dsp:spPr>
        <a:xfrm>
          <a:off x="2418913" y="1514417"/>
          <a:ext cx="1078387" cy="77523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6805B-16C8-4995-A9CB-1EF5CD1AD30E}">
      <dsp:nvSpPr>
        <dsp:cNvPr id="0" name=""/>
        <dsp:cNvSpPr/>
      </dsp:nvSpPr>
      <dsp:spPr>
        <a:xfrm>
          <a:off x="2418913" y="1514417"/>
          <a:ext cx="1078387" cy="77523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FC49EA-F2CA-494E-B6BE-B6E3F5F580B6}">
      <dsp:nvSpPr>
        <dsp:cNvPr id="0" name=""/>
        <dsp:cNvSpPr/>
      </dsp:nvSpPr>
      <dsp:spPr>
        <a:xfrm>
          <a:off x="1879720" y="1653959"/>
          <a:ext cx="2156775" cy="49614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мотивационно-ценностный </a:t>
          </a:r>
        </a:p>
      </dsp:txBody>
      <dsp:txXfrm>
        <a:off x="1879720" y="1653959"/>
        <a:ext cx="2156775" cy="496149"/>
      </dsp:txXfrm>
    </dsp:sp>
    <dsp:sp modelId="{0C6596C7-5541-41FF-9C0B-93B46E6A8E4F}">
      <dsp:nvSpPr>
        <dsp:cNvPr id="0" name=""/>
        <dsp:cNvSpPr/>
      </dsp:nvSpPr>
      <dsp:spPr>
        <a:xfrm>
          <a:off x="4749709" y="1514417"/>
          <a:ext cx="775232" cy="77523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423B66-EC72-4817-8349-B5454B35B147}">
      <dsp:nvSpPr>
        <dsp:cNvPr id="0" name=""/>
        <dsp:cNvSpPr/>
      </dsp:nvSpPr>
      <dsp:spPr>
        <a:xfrm>
          <a:off x="4749709" y="1514417"/>
          <a:ext cx="775232" cy="77523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1156C2-461F-4B37-8A30-340CE88B10E4}">
      <dsp:nvSpPr>
        <dsp:cNvPr id="0" name=""/>
        <dsp:cNvSpPr/>
      </dsp:nvSpPr>
      <dsp:spPr>
        <a:xfrm>
          <a:off x="4362093" y="1653959"/>
          <a:ext cx="1550465" cy="49614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деятельностный</a:t>
          </a:r>
        </a:p>
      </dsp:txBody>
      <dsp:txXfrm>
        <a:off x="4362093" y="1653959"/>
        <a:ext cx="1550465" cy="496149"/>
      </dsp:txXfrm>
    </dsp:sp>
    <dsp:sp modelId="{14D2B52D-A323-43A3-8950-0093168859B8}">
      <dsp:nvSpPr>
        <dsp:cNvPr id="0" name=""/>
        <dsp:cNvSpPr/>
      </dsp:nvSpPr>
      <dsp:spPr>
        <a:xfrm>
          <a:off x="6625773" y="1514417"/>
          <a:ext cx="775232" cy="77523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4F862-6504-4511-A517-420B076C9663}">
      <dsp:nvSpPr>
        <dsp:cNvPr id="0" name=""/>
        <dsp:cNvSpPr/>
      </dsp:nvSpPr>
      <dsp:spPr>
        <a:xfrm>
          <a:off x="6625773" y="1514417"/>
          <a:ext cx="775232" cy="77523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8358F9-5E5E-4DDC-804C-5573ABA82B82}">
      <dsp:nvSpPr>
        <dsp:cNvPr id="0" name=""/>
        <dsp:cNvSpPr/>
      </dsp:nvSpPr>
      <dsp:spPr>
        <a:xfrm>
          <a:off x="6238156" y="1653959"/>
          <a:ext cx="1550465" cy="49614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рефлексивно-прогностический</a:t>
          </a:r>
          <a:r>
            <a:rPr lang="ru-RU" sz="1050" b="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</dsp:txBody>
      <dsp:txXfrm>
        <a:off x="6238156" y="1653959"/>
        <a:ext cx="1550465" cy="496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CD214-5C5E-463B-A7BB-26565EBF32B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07E09-BC4F-49CA-88ED-6A2807818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91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43226-2584-45B7-966D-8507E82E4740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A1306-7849-4505-8757-AF7DC37E0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41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096B3A-FD89-4457-9B23-05704FD27FFC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96853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A1306-7849-4505-8757-AF7DC37E0B0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584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A1306-7849-4505-8757-AF7DC37E0B0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134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A1306-7849-4505-8757-AF7DC37E0B0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26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A1306-7849-4505-8757-AF7DC37E0B0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942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A1306-7849-4505-8757-AF7DC37E0B0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910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A1306-7849-4505-8757-AF7DC37E0B0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323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A1306-7849-4505-8757-AF7DC37E0B0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43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A1306-7849-4505-8757-AF7DC37E0B0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768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A1306-7849-4505-8757-AF7DC37E0B0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64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A1306-7849-4505-8757-AF7DC37E0B0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2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726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596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602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2656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845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9307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437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6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955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220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35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08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148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829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396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88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493F0F9-4C13-4642-9418-0A74D5AD76D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365398F-7B60-4B2A-A687-98F628C14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16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75" r:id="rId1"/>
    <p:sldLayoutId id="2147484576" r:id="rId2"/>
    <p:sldLayoutId id="2147484577" r:id="rId3"/>
    <p:sldLayoutId id="2147484578" r:id="rId4"/>
    <p:sldLayoutId id="2147484579" r:id="rId5"/>
    <p:sldLayoutId id="2147484580" r:id="rId6"/>
    <p:sldLayoutId id="2147484581" r:id="rId7"/>
    <p:sldLayoutId id="2147484582" r:id="rId8"/>
    <p:sldLayoutId id="2147484583" r:id="rId9"/>
    <p:sldLayoutId id="2147484584" r:id="rId10"/>
    <p:sldLayoutId id="2147484585" r:id="rId11"/>
    <p:sldLayoutId id="2147484586" r:id="rId12"/>
    <p:sldLayoutId id="2147484587" r:id="rId13"/>
    <p:sldLayoutId id="2147484588" r:id="rId14"/>
    <p:sldLayoutId id="2147484589" r:id="rId15"/>
    <p:sldLayoutId id="2147484590" r:id="rId16"/>
    <p:sldLayoutId id="214748459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taffcentral.brighton.ac.uk/cup/DW%20UoQ%20presentation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zkmu.kz/ru/2022/07/04/%d3%99leumettik-zhauapkershilik-t%d2%b1l%d2%93any%d2%a3-%d3%a9zindik-zhetilui-men-%d2%9balyptasuyny%d2%a3-kepili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zkmu.kz/ru/2022/07/04/%d3%99leumettik-zhauapkershilik-t%d2%b1l%d2%93any%d2%a3-%d3%a9zindik-zhetilui-men-%d2%9balyptasuyny%d2%a3-kepili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zkmu.kz/ru/2022/07/04/%d3%99leumettik-zhauapkershilik-t%d2%b1l%d2%93any%d2%a3-%d3%a9zindik-zhetilui-men-%d2%9balyptasuyny%d2%a3-kepili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zkmu.kz/ru/2022/07/13/zhastardy%d2%a3-%d3%99leumettik-zhauapkershiligi-bolasha%d2%9b-ideyadan-bastalad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zkmu.kz/2022/09/30/marat-ospanov-atynda%d2%93y-b%d2%9bmu-studentterinde-%d3%99leumettik-zhauapkershilikti-%d2%9balyptastyru-bojynsha-kuratorlar%d2%93a-arnal%d2%93an-sheber-klasy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zkmu.kz/ru/2022/10/14/%d3%99leumettik-zhauapkershilik-turaly-xaly%d2%9baraly%d2%9b-seminar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zkmu.kz/ru/2023/02/21/x-dosm%d2%b1xamedov-atynda%d2%93y-atyrau-universiteti-kea%d2%9b-a-%d2%93ylymi-sapar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kmu.kz/2023/03/28/batys-%d2%9baza%d2%9bstan-oblysyna-%d2%93ylymi-sapardy-zh%d2%afzege-asyr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zkmu.kz/ru/2023/03/31/%d3%99leumettik-zhauapkershilik-m%d3%99selesine-%d2%93ylymi-k%d3%a9z%d2%9baras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Заголовок 1"/>
          <p:cNvSpPr>
            <a:spLocks noGrp="1"/>
          </p:cNvSpPr>
          <p:nvPr>
            <p:ph type="ctrTitle"/>
          </p:nvPr>
        </p:nvSpPr>
        <p:spPr>
          <a:xfrm>
            <a:off x="6911975" y="2773363"/>
            <a:ext cx="5148263" cy="2805112"/>
          </a:xfrm>
        </p:spPr>
        <p:txBody>
          <a:bodyPr/>
          <a:lstStyle/>
          <a:p>
            <a:pPr algn="just" eaLnBrk="1" hangingPunct="1"/>
            <a:r>
              <a:rPr lang="ru-RU" altLang="ru-RU" sz="3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3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>
            <a:extLst/>
          </p:cNvPr>
          <p:cNvCxnSpPr/>
          <p:nvPr/>
        </p:nvCxnSpPr>
        <p:spPr>
          <a:xfrm>
            <a:off x="2271713" y="5043488"/>
            <a:ext cx="66167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5" name="Picture 2" descr="https://univery.kz/images/zkgm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" y="34924"/>
            <a:ext cx="7127424" cy="682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>
            <a:extLst/>
          </p:cNvPr>
          <p:cNvSpPr/>
          <p:nvPr/>
        </p:nvSpPr>
        <p:spPr>
          <a:xfrm>
            <a:off x="3292475" y="415906"/>
            <a:ext cx="9039225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n-lt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</a:rPr>
              <a:t>                 </a:t>
            </a:r>
            <a:endParaRPr lang="ru-RU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2033" y="8266728"/>
            <a:ext cx="12146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ОТВЕТСТВЕННОСТЬ ЛИЧНОСТИ: РОЛЬ СОВРЕМЕННОГО УНИВЕРСИТЕТА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5856" t="39974" r="7715" b="18367"/>
          <a:stretch/>
        </p:blipFill>
        <p:spPr>
          <a:xfrm>
            <a:off x="5966691" y="34925"/>
            <a:ext cx="6207848" cy="6744566"/>
          </a:xfrm>
          <a:prstGeom prst="rect">
            <a:avLst/>
          </a:prstGeom>
        </p:spPr>
      </p:pic>
      <p:pic>
        <p:nvPicPr>
          <p:cNvPr id="12" name="Picture 2" descr="https://yu.edu.kz/wp-content/uploads/2023/01/blue_logo-800x2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97" y="423230"/>
            <a:ext cx="4516431" cy="1219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9919" t="13969" r="61836" b="73771"/>
          <a:stretch/>
        </p:blipFill>
        <p:spPr>
          <a:xfrm>
            <a:off x="386889" y="5051297"/>
            <a:ext cx="4815954" cy="1175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7497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араллелограмм 6">
            <a:extLst/>
          </p:cNvPr>
          <p:cNvSpPr/>
          <p:nvPr/>
        </p:nvSpPr>
        <p:spPr>
          <a:xfrm>
            <a:off x="2266950" y="0"/>
            <a:ext cx="8991600" cy="6858000"/>
          </a:xfrm>
          <a:prstGeom prst="parallelogram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араллелограмм 4">
            <a:extLst/>
          </p:cNvPr>
          <p:cNvSpPr/>
          <p:nvPr/>
        </p:nvSpPr>
        <p:spPr>
          <a:xfrm>
            <a:off x="2116620" y="0"/>
            <a:ext cx="8991600" cy="6858000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3376268" y="0"/>
            <a:ext cx="737124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Актуальность 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Успешный университет 21 века «должен заслужить и поддерживать положительную репутацию на местном, национальном и международном уровнях» </a:t>
            </a: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Успешный университет 21 века должен быть и должен считаться этически и экологически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ответственным»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Watson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7" name="Picture 2" descr="https://www.euneighbours.eu/sites/default/files/styles/node_image_wide/public/2018-03/Social%20entrepreneurship_1.jpg?itok=YwAYe60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78" y="1435098"/>
            <a:ext cx="3966576" cy="223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Прямоугольник 1"/>
          <p:cNvSpPr>
            <a:spLocks noChangeArrowheads="1"/>
          </p:cNvSpPr>
          <p:nvPr/>
        </p:nvSpPr>
        <p:spPr bwMode="auto">
          <a:xfrm>
            <a:off x="1798568" y="5732185"/>
            <a:ext cx="8369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49263" algn="l"/>
                <a:tab pos="6302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49263" algn="l"/>
                <a:tab pos="6302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49263" algn="l"/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49263" algn="l"/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49263" algn="l"/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49263" algn="l"/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49263" algn="l"/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49263" algn="l"/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49263" algn="l"/>
                <a:tab pos="6302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Watson, D. Universities and Civic Engagement: A Critique and a Prospectus. University of Queensland / </a:t>
            </a:r>
            <a:r>
              <a:rPr lang="en-US" altLang="ru-RU" sz="1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D.Watson</a:t>
            </a:r>
            <a:r>
              <a:rPr lang="en-US" alt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Retrieved From. – 2003. – </a:t>
            </a:r>
            <a:r>
              <a:rPr lang="en-US" altLang="ru-RU" sz="1800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http://staffcentral.brighton.ac.uk/cup/DW%20UoQ%20presentation.pdf</a:t>
            </a:r>
            <a:r>
              <a:rPr lang="en-US" altLang="ru-RU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0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74642" y="772662"/>
            <a:ext cx="10310191" cy="52629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ответственность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устойчивое качество личности, направленное на принятие, осознание и преобразование человеком общественно-значимых ситуаций через организацию деятельности, достижение поставленных целей и преодоление возникающих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препятствий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ответственность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молодежи рассматривается как устойчивое личностное образование, включающее компоненты: мотивационно-ценностный, когнитивный, деятельностный,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рефлексивно-прогностический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66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504" y="1590963"/>
            <a:ext cx="11249170" cy="361526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любое государство должно проявлять и демонстрировать ответственность за жизнь каждого гражданина, за общество и нацию в целом, благодаря чему и будет происходить формирование социально ответственного отношения у самой личности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глобальной социальной ответственности обучающихся в значительной степени связан с высоким уровнем приверженности к другим и окружающей среде, открытием личных ценностей и формированием социальной ответственности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885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6649" y="778164"/>
            <a:ext cx="10186988" cy="546561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Наконец, социальная ответственность необходима для легитимации функции высшего образования и знаний, которые оно передает будущим </a:t>
            </a:r>
            <a:r>
              <a:rPr lang="ru-RU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специалистам</a:t>
            </a:r>
          </a:p>
          <a:p>
            <a:pPr marL="0" indent="0" algn="ctr">
              <a:buNone/>
            </a:pPr>
            <a:endParaRPr lang="ru-RU" sz="3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</a:t>
            </a:r>
            <a:r>
              <a:rPr lang="ru-RU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университеты вносят свой вклад в формирование идентичности нации благодаря своей основной социальной ответственности университетов (USR) в дополнение к своим академическим целям и корпоративным стратегиям.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3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67" y="3124200"/>
            <a:ext cx="10513876" cy="280338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Социальная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ответственность – выполнение добровольно принятых на себя обязательств, отвечающих взаимным интересам Университета, государства и общества</a:t>
            </a:r>
          </a:p>
          <a:p>
            <a:pPr algn="ctr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Кодекс деловой этики (К ЗКГМУ 1, 3 изд., 24.02.2017г.)</a:t>
            </a:r>
          </a:p>
          <a:p>
            <a:endParaRPr lang="ru-RU" dirty="0"/>
          </a:p>
        </p:txBody>
      </p:sp>
      <p:pic>
        <p:nvPicPr>
          <p:cNvPr id="4" name="Picture 2" descr="https://www.euneighbours.eu/sites/default/files/styles/node_image_wide/public/2018-03/Social%20entrepreneurship_1.jpg?itok=YwAYe60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39" y="375329"/>
            <a:ext cx="4585891" cy="258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09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4E03E8-0546-4797-90DB-9EAA037BEE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493"/>
          <a:stretch>
            <a:fillRect/>
          </a:stretch>
        </p:blipFill>
        <p:spPr>
          <a:xfrm flipH="1">
            <a:off x="0" y="0"/>
            <a:ext cx="3512124" cy="6858000"/>
          </a:xfrm>
          <a:custGeom>
            <a:avLst/>
            <a:gdLst>
              <a:gd name="connsiteX0" fmla="*/ 2951018 w 3512124"/>
              <a:gd name="connsiteY0" fmla="*/ 0 h 6858000"/>
              <a:gd name="connsiteX1" fmla="*/ 0 w 3512124"/>
              <a:gd name="connsiteY1" fmla="*/ 3429000 h 6858000"/>
              <a:gd name="connsiteX2" fmla="*/ 2951018 w 3512124"/>
              <a:gd name="connsiteY2" fmla="*/ 6858000 h 6858000"/>
              <a:gd name="connsiteX3" fmla="*/ 3252742 w 3512124"/>
              <a:gd name="connsiteY3" fmla="*/ 6840297 h 6858000"/>
              <a:gd name="connsiteX4" fmla="*/ 3512124 w 3512124"/>
              <a:gd name="connsiteY4" fmla="*/ 6794298 h 6858000"/>
              <a:gd name="connsiteX5" fmla="*/ 3512124 w 3512124"/>
              <a:gd name="connsiteY5" fmla="*/ 63702 h 6858000"/>
              <a:gd name="connsiteX6" fmla="*/ 3252742 w 3512124"/>
              <a:gd name="connsiteY6" fmla="*/ 17704 h 6858000"/>
              <a:gd name="connsiteX7" fmla="*/ 2951018 w 3512124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2124" h="6858000">
                <a:moveTo>
                  <a:pt x="2951018" y="0"/>
                </a:moveTo>
                <a:cubicBezTo>
                  <a:pt x="1321216" y="0"/>
                  <a:pt x="0" y="1535216"/>
                  <a:pt x="0" y="3429000"/>
                </a:cubicBezTo>
                <a:cubicBezTo>
                  <a:pt x="0" y="5322784"/>
                  <a:pt x="1321216" y="6858000"/>
                  <a:pt x="2951018" y="6858000"/>
                </a:cubicBezTo>
                <a:cubicBezTo>
                  <a:pt x="3052881" y="6858000"/>
                  <a:pt x="3153538" y="6852003"/>
                  <a:pt x="3252742" y="6840297"/>
                </a:cubicBezTo>
                <a:lnTo>
                  <a:pt x="3512124" y="6794298"/>
                </a:lnTo>
                <a:lnTo>
                  <a:pt x="3512124" y="63702"/>
                </a:lnTo>
                <a:lnTo>
                  <a:pt x="3252742" y="17704"/>
                </a:lnTo>
                <a:cubicBezTo>
                  <a:pt x="3153538" y="5997"/>
                  <a:pt x="3052881" y="0"/>
                  <a:pt x="2951018" y="0"/>
                </a:cubicBezTo>
                <a:close/>
              </a:path>
            </a:pathLst>
          </a:custGeom>
        </p:spPr>
      </p:pic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C53D6DA0-27FE-42FF-AF71-7421E3B24AE6}"/>
              </a:ext>
            </a:extLst>
          </p:cNvPr>
          <p:cNvSpPr/>
          <p:nvPr/>
        </p:nvSpPr>
        <p:spPr>
          <a:xfrm>
            <a:off x="1347204" y="0"/>
            <a:ext cx="9991170" cy="6858000"/>
          </a:xfrm>
          <a:prstGeom prst="parallelogram">
            <a:avLst/>
          </a:prstGeom>
          <a:solidFill>
            <a:schemeClr val="tx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t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t"/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t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t"/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t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Социальная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ответственность - это интегральное качество личности, играющее важную роль в мотивационно-ценностной сфере человека и критериальном оценивании его жизнедеятельности в окружающем мире.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t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по нашему мнению, социальная ответственность обучающихся должна в обязательном порядке трансформироваться в профессиональное качество. 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02368754"/>
              </p:ext>
            </p:extLst>
          </p:nvPr>
        </p:nvGraphicFramePr>
        <p:xfrm>
          <a:off x="3140764" y="0"/>
          <a:ext cx="7792279" cy="2703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4877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66" b="28340"/>
          <a:stretch>
            <a:fillRect/>
          </a:stretch>
        </p:blipFill>
        <p:spPr bwMode="auto">
          <a:xfrm>
            <a:off x="265043" y="282920"/>
            <a:ext cx="11648109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1449" y="1121374"/>
            <a:ext cx="10495723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Ответственность – это личностно значимая и высоко востребованная личностная характеристика в социальном аспекте жизнедеятельности человека.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Практически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 всех сферах жизни современного человека ответственность является своего рода условием и гарантом его успешной конструктивной реализации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44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2939" y="694291"/>
            <a:ext cx="10588487" cy="56938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88290" algn="ctr" fontAlgn="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социальной ответственности обучающегося, являясь непрерывным процессом личностного сознательного становления человека, нуждается в специальном комплексном сопровождении со стороны, как педагогических кадров, так и общества.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88290" algn="ctr" fontAlgn="t">
              <a:spcAft>
                <a:spcPts val="0"/>
              </a:spcAft>
            </a:pP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88290" algn="ctr" fontAlgn="t"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Поэтому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формирование и повышение социальной ответственности личности обучающегося реализуется в образовательном процессе при создании благоприятных социальных, психолого-педагогических условий в определенный личностный этап развития с предварительно заданными установками и ожидаемыми результатами.    </a:t>
            </a:r>
            <a:endParaRPr lang="ru-RU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996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920" y="-937490"/>
            <a:ext cx="10759643" cy="618836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Обучающий семинар </a:t>
            </a: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«Генезис социальной ответственности в современном мире» для </a:t>
            </a:r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ППС, 01.07.2022</a:t>
            </a:r>
          </a:p>
          <a:p>
            <a:pPr marL="0" lvl="0" indent="0" algn="ctr">
              <a:buNone/>
            </a:pPr>
            <a:r>
              <a:rPr lang="ru-RU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ru-RU" sz="1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://zkmu.kz/ru/2022/07/04/%d3%99leumettik-zhauapkershilik-t%d2%b1l%d2%93any%d2%a3-%d3%a9zindik-zhetilui-men-%d2%9balyptasuyny%d2%a3-kepili</a:t>
            </a:r>
            <a:r>
              <a:rPr lang="ru-RU" sz="16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ru-RU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9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7" b="22155"/>
          <a:stretch/>
        </p:blipFill>
        <p:spPr>
          <a:xfrm>
            <a:off x="1510196" y="2156691"/>
            <a:ext cx="9163090" cy="4378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555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1385" y="3135749"/>
            <a:ext cx="10113098" cy="6188362"/>
          </a:xfrm>
        </p:spPr>
        <p:txBody>
          <a:bodyPr>
            <a:normAutofit/>
          </a:bodyPr>
          <a:lstStyle/>
          <a:p>
            <a:pPr lvl="0"/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Тренинг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 – ответственный за свою жизнь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!» </a:t>
            </a:r>
          </a:p>
          <a:p>
            <a:pPr marL="0" indent="0" algn="ctr"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ППС и обучающихся, 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01.07.2022</a:t>
            </a:r>
          </a:p>
          <a:p>
            <a:pPr marL="0" indent="0" algn="ctr">
              <a:buNone/>
            </a:pPr>
            <a:r>
              <a:rPr lang="ru-RU" sz="18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ru-RU" sz="1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://zkmu.kz/ru/2022/07/04/%d3%99leumettik-zhauapkershilik-t%d2%b1l%d2%93any%d2%a3-%d3%a9zindik-zhetilui-men-%d2%9balyptasuyny%d2%a3-kepili</a:t>
            </a:r>
            <a:r>
              <a:rPr lang="ru-RU" sz="18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2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9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3074" name="Picture 2" descr="http://zkmu.kz/wp-content/uploads/2022/07/93fe1354-98b7-460e-b5a1-2cd7157ccef1-1024x7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1" b="22445"/>
          <a:stretch/>
        </p:blipFill>
        <p:spPr bwMode="auto">
          <a:xfrm>
            <a:off x="1300883" y="267855"/>
            <a:ext cx="9753600" cy="3999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214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2945" y="1182254"/>
            <a:ext cx="5112328" cy="338962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1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1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ответственность обучающихся в условиях профессиональной подготовки в вузах Западного Казахстана», </a:t>
            </a:r>
            <a:r>
              <a:rPr lang="ru-RU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финансируемого Комитетом по науке </a:t>
            </a:r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</a:t>
            </a:r>
            <a:r>
              <a:rPr lang="ru-RU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науки </a:t>
            </a:r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высшего образования Республики </a:t>
            </a:r>
            <a:r>
              <a:rPr lang="ru-RU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 </a:t>
            </a:r>
            <a:r>
              <a:rPr lang="ru-RU" sz="21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(Грант № </a:t>
            </a:r>
            <a:r>
              <a:rPr lang="ru-RU" sz="21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АР09058126)</a:t>
            </a:r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2021-2023гг.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" y="551551"/>
            <a:ext cx="2678545" cy="402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34388" r="32347" b="31272"/>
          <a:stretch/>
        </p:blipFill>
        <p:spPr>
          <a:xfrm>
            <a:off x="9042401" y="649790"/>
            <a:ext cx="2576946" cy="4134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41744" y="4805004"/>
            <a:ext cx="3722256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Книсарина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Малика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Максатовна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доцент кафедры психологии </a:t>
            </a:r>
            <a:endParaRPr lang="ru-RU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ЗКМУ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Марата </a:t>
            </a:r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Оспанова</a:t>
            </a:r>
            <a:endParaRPr lang="ru-RU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r>
              <a:rPr lang="ru-RU" sz="16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научного проекта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035636" y="4888560"/>
            <a:ext cx="3999346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Жумалиева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Гульмира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Саиновна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Магистр педагогических наук, ст. преподаватель кафедры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психологии ЗКМУ имени Марата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Оспанова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 научный сотрудник научного </a:t>
            </a:r>
            <a:r>
              <a:rPr lang="ru-RU" sz="1600" b="1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258911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211" y="69274"/>
            <a:ext cx="11618625" cy="3071090"/>
          </a:xfrm>
        </p:spPr>
        <p:txBody>
          <a:bodyPr>
            <a:normAutofit/>
          </a:bodyPr>
          <a:lstStyle/>
          <a:p>
            <a:pPr lvl="0"/>
            <a:endParaRPr lang="ru-RU" sz="2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Тренинг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«Социальная ответственность залог </a:t>
            </a:r>
            <a:endParaRPr lang="ru-RU" sz="2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успешной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самореализации личности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01.07.2022 </a:t>
            </a:r>
            <a:endParaRPr lang="ru-RU" sz="2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8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ru-RU" sz="1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://zkmu.kz/ru/2022/07/04/%d3%99leumettik-zhauapkershilik-t%d2%b1l%d2%93any%d2%a3-%d3%a9zindik-zhetilui-men-%d2%9balyptasuyny%d2%a3-kepili</a:t>
            </a:r>
            <a:r>
              <a:rPr lang="ru-RU" sz="18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9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098" name="Picture 2" descr="http://zkmu.kz/wp-content/uploads/2022/07/27cd5bf1-dde7-4983-9168-548e26de13af-1024x7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2" r="5099" b="17362"/>
          <a:stretch/>
        </p:blipFill>
        <p:spPr bwMode="auto">
          <a:xfrm>
            <a:off x="1523637" y="2104522"/>
            <a:ext cx="9256280" cy="453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753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698" y="4110951"/>
            <a:ext cx="10759284" cy="3615267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Обучающий семинар (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вебинар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с международным участием «Методологические основы формирования социальной ответственности у обучающихся в системе высшего образования», 08.07.2022 </a:t>
            </a: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6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ru-RU" sz="1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://zkmu.kz/ru/2022/07/13/zhastardy%d2%a3-%d3%99leumettik-zhauapkershiligi-bolasha%d2%9b-ideyadan-bastalady</a:t>
            </a:r>
            <a:r>
              <a:rPr lang="ru-RU" sz="16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 b="14656"/>
          <a:stretch/>
        </p:blipFill>
        <p:spPr>
          <a:xfrm>
            <a:off x="4507345" y="647832"/>
            <a:ext cx="7518400" cy="3918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11987" r="19659" b="30505"/>
          <a:stretch/>
        </p:blipFill>
        <p:spPr>
          <a:xfrm>
            <a:off x="1058317" y="213681"/>
            <a:ext cx="4853675" cy="3130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915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zkmu.kz/wp-content/uploads/2022/09/image-22-09-22-06-47-1024x76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9" r="7664" b="27241"/>
          <a:stretch/>
        </p:blipFill>
        <p:spPr bwMode="auto">
          <a:xfrm>
            <a:off x="2089006" y="304799"/>
            <a:ext cx="7864821" cy="3786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32505" y="4348793"/>
            <a:ext cx="11628585" cy="19851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Мастер-класс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«Психолого-педагогическое сопровождение повышения социальной ответственности обучающегося в условиях университета»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ППС и кураторов, 22.09.2022 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400" b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ru-RU" sz="1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://zkmu.kz/2022/09/30/marat-ospanov-atynda%d2%93y-b%d2%9bmu-studentterinde-%d3%99leumettik-zhauapkershilikti-%d2%9balyptastyru-bojynsha-kuratorlar%d2%93a-arnal%d2%93an-sheber-klasy</a:t>
            </a:r>
            <a:r>
              <a:rPr lang="ru-RU" sz="1400" b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ru-RU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8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2" b="21108"/>
          <a:stretch/>
        </p:blipFill>
        <p:spPr>
          <a:xfrm>
            <a:off x="2144424" y="166254"/>
            <a:ext cx="8504170" cy="422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75854" y="4667148"/>
            <a:ext cx="10806545" cy="1723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бучающий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семинар «Формирование социальной ответственности на основе повышения стрессоустойчивости 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резильентности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персонала образовательных и медицинских организаций» для ППС,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05.10.2022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://zkmu.kz/ru/2022/10/14/%d3%99leumettik-zhauapkershilik-turaly-xaly%d2%9baraly%d2%9b-seminar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/\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0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38"/>
          <a:stretch/>
        </p:blipFill>
        <p:spPr>
          <a:xfrm>
            <a:off x="537296" y="242454"/>
            <a:ext cx="7123517" cy="3027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7" r="5951"/>
          <a:stretch/>
        </p:blipFill>
        <p:spPr>
          <a:xfrm>
            <a:off x="6055230" y="2738820"/>
            <a:ext cx="5680363" cy="2618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13592" r="2937" b="25426"/>
          <a:stretch/>
        </p:blipFill>
        <p:spPr>
          <a:xfrm>
            <a:off x="8430115" y="242454"/>
            <a:ext cx="2604655" cy="2669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50968" y="3575049"/>
            <a:ext cx="565648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Городской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методический семинар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Эффективные пути и методы подготовки научных проектов» (</a:t>
            </a:r>
            <a:r>
              <a:rPr lang="kk-KZ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Ғылыми жоба дайындаудың әдіс-тәсілдері және тиімді жолдары)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в Актюбинском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Региональном университете имени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К.Жубанова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01.12.2022г.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5636" y="5482020"/>
            <a:ext cx="100491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https://zkmu.kz/2022/12/02/marat-ospanov-atynda%d2%93y-b%d2%9bmu-men-%d2%9b-zh%d2%b1banov-atynda%d2%93y-a%d3%a9u-arasynda%d2%93y-%</a:t>
            </a:r>
            <a:r>
              <a:rPr lang="en-US" sz="1400" b="1" dirty="0" smtClean="0"/>
              <a:t>d2%93ylymi-shy%d2%93armashyly%d2%9bty-yntyma%d2%9btasty%d2%9b/</a:t>
            </a:r>
            <a:endParaRPr lang="ru-RU" sz="1400" b="1" dirty="0" smtClean="0"/>
          </a:p>
          <a:p>
            <a:endParaRPr lang="ru-RU" sz="1400" b="1" dirty="0"/>
          </a:p>
          <a:p>
            <a:r>
              <a:rPr lang="en-US" sz="1400" b="1" dirty="0" err="1" smtClean="0"/>
              <a:t>zhubanov_ped</a:t>
            </a:r>
            <a:r>
              <a:rPr lang="en-US" sz="1400" b="1" dirty="0" smtClean="0"/>
              <a:t> </a:t>
            </a:r>
            <a:r>
              <a:rPr lang="en-US" sz="1400" b="1" dirty="0"/>
              <a:t>https://www.instagram.com/p/ClojywxM8St/?igshid=MDVlOGU2MWU%3D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61941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9" y="4302604"/>
            <a:ext cx="7214321" cy="1470123"/>
          </a:xfrm>
        </p:spPr>
        <p:txBody>
          <a:bodyPr>
            <a:noAutofit/>
          </a:bodyPr>
          <a:lstStyle/>
          <a:p>
            <a:r>
              <a:rPr lang="en-US" sz="1400" b="1" u="sng" dirty="0">
                <a:solidFill>
                  <a:schemeClr val="bg1"/>
                </a:solidFill>
              </a:rPr>
              <a:t>https://zkmu.kz/2023/02/15/m-ospanov-atynda%d2%93y-b%d2%9bmu-men-%d2%9b-zh%d2%b1banov-atynda%d2%93y-a%d3%a9u-arasynda%d2%93y-%d2%93ylymi-shy%d2%93armashyly%d2%9b-yntyma%d2%9btasty%d2%9b-zhal%d2%93asuda</a:t>
            </a:r>
            <a:r>
              <a:rPr lang="en-US" sz="1400" b="1" u="sng" dirty="0" smtClean="0">
                <a:solidFill>
                  <a:schemeClr val="bg1"/>
                </a:solidFill>
              </a:rPr>
              <a:t>/</a:t>
            </a:r>
            <a:r>
              <a:rPr lang="ru-RU" sz="1400" b="1" u="sng" dirty="0" smtClean="0">
                <a:solidFill>
                  <a:schemeClr val="bg1"/>
                </a:solidFill>
              </a:rPr>
              <a:t/>
            </a:r>
            <a:br>
              <a:rPr lang="ru-RU" sz="1400" b="1" u="sng" dirty="0" smtClean="0">
                <a:solidFill>
                  <a:schemeClr val="bg1"/>
                </a:solidFill>
              </a:rPr>
            </a:br>
            <a:r>
              <a:rPr lang="ru-RU" sz="1400" b="1" u="sng" dirty="0">
                <a:solidFill>
                  <a:schemeClr val="bg1"/>
                </a:solidFill>
              </a:rPr>
              <a:t/>
            </a:r>
            <a:br>
              <a:rPr lang="ru-RU" sz="1400" b="1" u="sng" dirty="0">
                <a:solidFill>
                  <a:schemeClr val="bg1"/>
                </a:solidFill>
              </a:rPr>
            </a:br>
            <a:r>
              <a:rPr lang="en-US" sz="1400" b="1" u="sng" dirty="0" smtClean="0">
                <a:solidFill>
                  <a:schemeClr val="bg1"/>
                </a:solidFill>
              </a:rPr>
              <a:t>https</a:t>
            </a:r>
            <a:r>
              <a:rPr lang="en-US" sz="1400" b="1" u="sng" dirty="0">
                <a:solidFill>
                  <a:schemeClr val="bg1"/>
                </a:solidFill>
              </a:rPr>
              <a:t>://www.instagram.com/p/Cooe5OSsExS/?igshid=MDJmNzVkMjY=</a:t>
            </a:r>
            <a:endParaRPr lang="ru-RU" sz="1400" b="1" u="sng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r="1961"/>
          <a:stretch/>
        </p:blipFill>
        <p:spPr>
          <a:xfrm>
            <a:off x="511424" y="73891"/>
            <a:ext cx="3829667" cy="6606171"/>
          </a:xfrm>
        </p:spPr>
      </p:pic>
      <p:sp>
        <p:nvSpPr>
          <p:cNvPr id="6" name="Прямоугольник 5"/>
          <p:cNvSpPr/>
          <p:nvPr/>
        </p:nvSpPr>
        <p:spPr>
          <a:xfrm>
            <a:off x="4645890" y="1212610"/>
            <a:ext cx="6899563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С</a:t>
            </a:r>
            <a:r>
              <a:rPr lang="ru-RU" sz="2400" b="1" dirty="0" smtClean="0"/>
              <a:t>еминар-тренинг «</a:t>
            </a:r>
            <a:r>
              <a:rPr lang="ru-RU" sz="2400" b="1" dirty="0"/>
              <a:t>Становление социально ответственной личности путем формирования самооценки и познания себя</a:t>
            </a:r>
            <a:r>
              <a:rPr lang="ru-RU" sz="2400" b="1" dirty="0" smtClean="0"/>
              <a:t>» в Актюбинском </a:t>
            </a:r>
            <a:r>
              <a:rPr lang="ru-RU" sz="2400" b="1" dirty="0"/>
              <a:t>Региональном университете имени </a:t>
            </a:r>
            <a:r>
              <a:rPr lang="ru-RU" sz="2400" b="1" dirty="0" err="1" smtClean="0"/>
              <a:t>К.Жубанова</a:t>
            </a:r>
            <a:r>
              <a:rPr lang="ru-RU" sz="2400" b="1" dirty="0" smtClean="0"/>
              <a:t>, 10.02.2023г.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61321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278" r="482"/>
          <a:stretch/>
        </p:blipFill>
        <p:spPr>
          <a:xfrm>
            <a:off x="2013527" y="563419"/>
            <a:ext cx="7620001" cy="4003963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93448" y="3586019"/>
            <a:ext cx="10621097" cy="17156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Г.С. </a:t>
            </a:r>
            <a:r>
              <a:rPr lang="ru-RU" b="1" dirty="0" err="1" smtClean="0">
                <a:solidFill>
                  <a:schemeClr val="bg1"/>
                </a:solidFill>
              </a:rPr>
              <a:t>Жумалиевой</a:t>
            </a:r>
            <a:r>
              <a:rPr lang="ru-RU" b="1" dirty="0" smtClean="0">
                <a:solidFill>
                  <a:schemeClr val="bg1"/>
                </a:solidFill>
              </a:rPr>
              <a:t> 15.-16.02.2023г. были проведены семинар на тему </a:t>
            </a:r>
            <a:r>
              <a:rPr lang="ru-RU" b="1" dirty="0" err="1" smtClean="0">
                <a:solidFill>
                  <a:schemeClr val="bg1"/>
                </a:solidFill>
              </a:rPr>
              <a:t>Әлеуметтік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жауапкершілікті</a:t>
            </a:r>
            <a:r>
              <a:rPr lang="ru-RU" b="1" dirty="0" smtClean="0">
                <a:solidFill>
                  <a:schemeClr val="bg1"/>
                </a:solidFill>
              </a:rPr>
              <a:t> «ЖАҢА ҚАЗАҚСТАНДЫҚТЫ» </a:t>
            </a:r>
            <a:r>
              <a:rPr lang="ru-RU" b="1" dirty="0" err="1" smtClean="0">
                <a:solidFill>
                  <a:schemeClr val="bg1"/>
                </a:solidFill>
              </a:rPr>
              <a:t>тәрбиелеуде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білім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берудің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педагогикалық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шарттары</a:t>
            </a:r>
            <a:r>
              <a:rPr lang="ru-RU" b="1" dirty="0" smtClean="0">
                <a:solidFill>
                  <a:schemeClr val="bg1"/>
                </a:solidFill>
              </a:rPr>
              <a:t> и тренинги для ППС и студентов в НАО «</a:t>
            </a:r>
            <a:r>
              <a:rPr lang="ru-RU" b="1" dirty="0" err="1" smtClean="0">
                <a:solidFill>
                  <a:schemeClr val="bg1"/>
                </a:solidFill>
              </a:rPr>
              <a:t>Атырауский</a:t>
            </a:r>
            <a:r>
              <a:rPr lang="ru-RU" b="1" dirty="0" smtClean="0">
                <a:solidFill>
                  <a:schemeClr val="bg1"/>
                </a:solidFill>
              </a:rPr>
              <a:t> университет имени Х. </a:t>
            </a:r>
            <a:r>
              <a:rPr lang="ru-RU" b="1" dirty="0" err="1" smtClean="0">
                <a:solidFill>
                  <a:schemeClr val="bg1"/>
                </a:solidFill>
              </a:rPr>
              <a:t>Досмухамедова</a:t>
            </a:r>
            <a:r>
              <a:rPr lang="ru-RU" b="1" dirty="0" smtClean="0">
                <a:solidFill>
                  <a:schemeClr val="bg1"/>
                </a:solidFill>
              </a:rPr>
              <a:t>», г. Атырау.</a:t>
            </a:r>
          </a:p>
          <a:p>
            <a:pPr algn="ctr"/>
            <a:r>
              <a:rPr lang="ru-RU" sz="1600" b="1" i="1" u="sng" dirty="0">
                <a:solidFill>
                  <a:schemeClr val="bg1"/>
                </a:solidFill>
                <a:hlinkClick r:id="rId3"/>
              </a:rPr>
              <a:t>https://zkmu.kz/ru/2023/02/21/x-dosm%d2%b1xamedov-atynda%d2%93y-atyrau-universiteti-kea%d2%9b-a-%d2%93ylymi-sapar/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03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4" r="4161" b="4705"/>
          <a:stretch/>
        </p:blipFill>
        <p:spPr>
          <a:xfrm>
            <a:off x="472931" y="2789381"/>
            <a:ext cx="8158378" cy="37684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0" t="26324" r="11915" b="24730"/>
          <a:stretch/>
        </p:blipFill>
        <p:spPr>
          <a:xfrm>
            <a:off x="5769801" y="667620"/>
            <a:ext cx="6106398" cy="2567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72931" y="667620"/>
            <a:ext cx="51169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Г.С. </a:t>
            </a:r>
            <a:r>
              <a:rPr lang="ru-RU" b="1" dirty="0" err="1" smtClean="0">
                <a:solidFill>
                  <a:schemeClr val="bg1"/>
                </a:solidFill>
              </a:rPr>
              <a:t>Жумалиевой</a:t>
            </a:r>
            <a:r>
              <a:rPr lang="ru-RU" b="1" dirty="0" smtClean="0">
                <a:solidFill>
                  <a:schemeClr val="bg1"/>
                </a:solidFill>
              </a:rPr>
              <a:t> 13.-16.03.2023г. </a:t>
            </a:r>
            <a:r>
              <a:rPr lang="ru-RU" b="1" dirty="0">
                <a:solidFill>
                  <a:schemeClr val="bg1"/>
                </a:solidFill>
              </a:rPr>
              <a:t>были проведены </a:t>
            </a:r>
            <a:r>
              <a:rPr lang="ru-RU" b="1" dirty="0" smtClean="0">
                <a:solidFill>
                  <a:schemeClr val="bg1"/>
                </a:solidFill>
              </a:rPr>
              <a:t>семинары и тренинги для ППС и студентов кафедры </a:t>
            </a:r>
            <a:r>
              <a:rPr lang="ru-RU" b="1" dirty="0">
                <a:solidFill>
                  <a:schemeClr val="bg1"/>
                </a:solidFill>
              </a:rPr>
              <a:t>дошкольного и начального образования </a:t>
            </a:r>
            <a:r>
              <a:rPr lang="ru-RU" b="1" dirty="0" smtClean="0">
                <a:solidFill>
                  <a:schemeClr val="bg1"/>
                </a:solidFill>
              </a:rPr>
              <a:t>НАО </a:t>
            </a:r>
            <a:r>
              <a:rPr lang="ru-RU" b="1" dirty="0">
                <a:solidFill>
                  <a:schemeClr val="bg1"/>
                </a:solidFill>
              </a:rPr>
              <a:t>Западно-Казахстанский университет им. Махамбета </a:t>
            </a:r>
            <a:r>
              <a:rPr lang="ru-RU" b="1" dirty="0" err="1">
                <a:solidFill>
                  <a:schemeClr val="bg1"/>
                </a:solidFill>
              </a:rPr>
              <a:t>Утемисова</a:t>
            </a:r>
            <a:r>
              <a:rPr lang="ru-RU" b="1" dirty="0" smtClean="0">
                <a:solidFill>
                  <a:schemeClr val="bg1"/>
                </a:solidFill>
              </a:rPr>
              <a:t>», </a:t>
            </a:r>
            <a:r>
              <a:rPr lang="ru-RU" b="1" dirty="0">
                <a:solidFill>
                  <a:schemeClr val="bg1"/>
                </a:solidFill>
              </a:rPr>
              <a:t>г. </a:t>
            </a:r>
            <a:r>
              <a:rPr lang="ru-RU" b="1" dirty="0" smtClean="0">
                <a:solidFill>
                  <a:schemeClr val="bg1"/>
                </a:solidFill>
              </a:rPr>
              <a:t>Уральск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14691" y="5684949"/>
            <a:ext cx="3037488" cy="872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u="sng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https://zkmu.kz/2023/03/28/batys-%d2%9baza%d2%9bstan-oblysyna-%d2%93ylymi-sapardy-zh%d2%afzege-asyru/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6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4356" y="4775200"/>
            <a:ext cx="10658043" cy="160404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29.03.2023 г. </a:t>
            </a:r>
            <a:r>
              <a:rPr lang="ru-RU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был </a:t>
            </a:r>
            <a:r>
              <a:rPr lang="ru-RU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проведен методический семинар «ОПЫТ ПРОВЕДЕНИЯ НАУЧНЫХ ИССЛЕДОВАНИЙ В СОВРЕМЕННОМ УНИВЕРСИТЕТЕ» на кафедре психологии.</a:t>
            </a:r>
            <a:br>
              <a:rPr lang="ru-RU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Приглашенным гостем </a:t>
            </a:r>
            <a:r>
              <a:rPr lang="ru-RU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явился </a:t>
            </a:r>
            <a:r>
              <a:rPr lang="ru-RU" b="1" dirty="0" err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Казиев</a:t>
            </a:r>
            <a:r>
              <a:rPr lang="ru-RU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Карас</a:t>
            </a:r>
            <a:r>
              <a:rPr lang="ru-RU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Оржанович</a:t>
            </a:r>
            <a:r>
              <a:rPr lang="ru-RU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PhD</a:t>
            </a:r>
            <a:r>
              <a:rPr lang="ru-RU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, руководитель кафедры «Психология и специального образования» </a:t>
            </a:r>
            <a:r>
              <a:rPr lang="ru-RU" b="1" dirty="0" err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Атырауского</a:t>
            </a:r>
            <a:r>
              <a:rPr lang="ru-RU" b="1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университета имени Х. </a:t>
            </a:r>
            <a:r>
              <a:rPr lang="ru-RU" b="1" dirty="0" err="1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Досмухамедова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1600" b="1" i="1" dirty="0">
                <a:solidFill>
                  <a:schemeClr val="bg1"/>
                </a:solidFill>
                <a:hlinkClick r:id="rId2"/>
              </a:rPr>
              <a:t>https://zkmu.kz/ru/2023/03/31/%d3%99leumettik-zhauapkershilik-m%d3%99selesine-%d2%93ylymi-k%d3%a9z%d2%9baras/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5" r="2422" b="19351"/>
          <a:stretch/>
        </p:blipFill>
        <p:spPr>
          <a:xfrm>
            <a:off x="2207491" y="563417"/>
            <a:ext cx="7915564" cy="3897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147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247" y="-117764"/>
            <a:ext cx="11360008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Программа</a:t>
            </a:r>
            <a:r>
              <a:rPr lang="ru-RU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психолого-педагогического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сопровождения по повышению социальной личностной ответственности молодого человека в условиях его профессиональной подготовки в университете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(утверждена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23.05.2022г. ЗКМУ имени Марата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Оспанова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Разработчики – М.М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Книсарина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Г.С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Жумалиева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А.М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Байкулова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А.Т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Сисенова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А.М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Макашева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94690" y="3891294"/>
            <a:ext cx="9772073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С целью реализации содержания Программы </a:t>
            </a:r>
            <a:r>
              <a:rPr lang="ru-RU" sz="2400" b="1" dirty="0" smtClean="0"/>
              <a:t>на </a:t>
            </a:r>
            <a:r>
              <a:rPr lang="ru-RU" sz="2400" b="1" dirty="0"/>
              <a:t>базе ЗКМУ имени Марата </a:t>
            </a:r>
            <a:r>
              <a:rPr lang="ru-RU" sz="2400" b="1" dirty="0" err="1"/>
              <a:t>Оспанова</a:t>
            </a:r>
            <a:r>
              <a:rPr lang="ru-RU" sz="2400" b="1" dirty="0"/>
              <a:t> были </a:t>
            </a:r>
            <a:r>
              <a:rPr lang="ru-RU" sz="2400" b="1" dirty="0" smtClean="0"/>
              <a:t>проведены: 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обучающие </a:t>
            </a:r>
            <a:r>
              <a:rPr lang="ru-RU" sz="2400" b="1" dirty="0"/>
              <a:t>семинары (3), тренинги (2) и мастер-класс (1) для обучающихся и преподавателей университетов, колледжей, школ с выдачей Благодарственных писем, сертификатов участника вузовского </a:t>
            </a:r>
            <a:r>
              <a:rPr lang="ru-RU" sz="2400" b="1" dirty="0" smtClean="0"/>
              <a:t>образца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84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030" y="1282314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ответственность в системе духовно-нравственного воспитания личности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29" y="3397159"/>
            <a:ext cx="4985327" cy="32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574" y="685800"/>
            <a:ext cx="9734407" cy="150706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«Социальная ответственность в системе духовно-нравственного воспитания личности»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" t="7176" r="763" b="14584"/>
          <a:stretch>
            <a:fillRect/>
          </a:stretch>
        </p:blipFill>
        <p:spPr bwMode="auto">
          <a:xfrm>
            <a:off x="3020290" y="2690092"/>
            <a:ext cx="6927273" cy="3525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002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8247" y="0"/>
            <a:ext cx="10565679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серия кураторских часов по формированию ответственности, размышления о выборе - основе ответственности, субъективной свободе, как возможности осуществлять выбор и как следствие готовности нести ответственность за последствия своего выбора. </a:t>
            </a: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рассчитана на 20 занятий по 45 минут каждое, которые должны проводиться один раз в неделю.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9673" y="3143286"/>
            <a:ext cx="48675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«Свобода и ответственность»,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Можно ли быть абсолютно свободным?»,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Свобода и ответственность»,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Свобода и моральный выбор»,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Качества свободного человека»,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Качества ответственного человека»,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Свобода выбора и ответственность»,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Умение принимать решения»,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Молодежь и ответственность»,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«Самовоспитание ответственности»,</a:t>
            </a:r>
          </a:p>
          <a:p>
            <a:pPr algn="just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5810" y="3143286"/>
            <a:ext cx="64555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Кто Я, какой Я»,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 и мои человеческие ценности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«Я и мои права»,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 и права других людей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«Я и ответственность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«Я и мой выбор»,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 и мой долг»,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 и мои обязанности»,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 для себя, Я для других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 сегодня, Я завтра»</a:t>
            </a:r>
          </a:p>
        </p:txBody>
      </p:sp>
    </p:spTree>
    <p:extLst>
      <p:ext uri="{BB962C8B-B14F-4D97-AF65-F5344CB8AC3E}">
        <p14:creationId xmlns:p14="http://schemas.microsoft.com/office/powerpoint/2010/main" val="3800300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10584152" cy="361526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современных условиях ключевой фигурой воспитательного процесса в ВУЗе является куратор академической группы, особенно на 1-2 курсах обучения, когда происходит адаптация вчерашнего школьника к новым для него условиям обучения и жизнедеятельности, когда закладываются основы его мироощущения и оптимального вхождения в самостоятельную жизнь. </a:t>
            </a: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студентов куратор является главным посредником между ними и всеми административными службами учебного заведения, академической системой, а также родителями.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9491" y="4454345"/>
            <a:ext cx="74075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Воспитание в ВУЗе - сложный процесс воздействия на студента разных </a:t>
            </a:r>
            <a:r>
              <a:rPr lang="ru-RU" sz="2800" b="1" spc="-3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преподавателей!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73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301" y="314036"/>
            <a:ext cx="10445608" cy="205970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Современный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студент – это суверенная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личность, имеющая собственный стиль поведения, стиль жизни, собственные взгляды,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интересы!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574" y="2920999"/>
            <a:ext cx="10815061" cy="361526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Современного студента необходимо вовлекать, а не обязывать, заинтересовывать, а не настаивать. В связи с этим в воспитательной работе с молодежью необходимо найти оптимальный вариант сочетания инноваций, преемственности, единства учебного и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внеучебного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процессов. </a:t>
            </a: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взгляд задача формирования социальной ответственности является прерогативой современных образовательных учреждений, обеспечивающих необходимое для этих целей образовательные эффективные условия.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37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9" r="3996"/>
          <a:stretch/>
        </p:blipFill>
        <p:spPr>
          <a:xfrm>
            <a:off x="1968902" y="350982"/>
            <a:ext cx="7045788" cy="3676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13164" y="4528694"/>
            <a:ext cx="799869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Кураторский час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"Мен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кіммін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мен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қандаймын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?"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127-128 АБ «Общая медицина», 29.09.2022г.</a:t>
            </a:r>
          </a:p>
          <a:p>
            <a:pPr algn="ctr"/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Калманова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Гульнара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Танибергеновна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кафедра общественно-гуманитарных дисциплин ЗКМУ имени Марата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Оспанова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154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5" r="3255" b="14465"/>
          <a:stretch/>
        </p:blipFill>
        <p:spPr>
          <a:xfrm>
            <a:off x="3788497" y="286326"/>
            <a:ext cx="7698434" cy="29279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10585" r="355" b="15422"/>
          <a:stretch/>
        </p:blipFill>
        <p:spPr>
          <a:xfrm>
            <a:off x="877454" y="387927"/>
            <a:ext cx="2780146" cy="3814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204259" y="3678674"/>
            <a:ext cx="88669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Тренинг «Мен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киммин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мен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кандаймын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?» </a:t>
            </a: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111 АБ,112 АБ «Общая медицина», 01.11.2022г.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Айтжанова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Жанат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Ергалиевна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кафедра общественно-гуманитарных дисциплин ЗКМУ имени Марата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Оспанова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76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4" r="2871" b="15487"/>
          <a:stretch/>
        </p:blipFill>
        <p:spPr>
          <a:xfrm>
            <a:off x="1917892" y="193963"/>
            <a:ext cx="7300720" cy="3990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54909" y="4184073"/>
            <a:ext cx="83866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Кураторский час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«Свобода выбора и ответственность»</a:t>
            </a:r>
          </a:p>
          <a:p>
            <a:pPr algn="ctr"/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131АБ, 132АБ «Общая медицина», 30.09.2022г.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Дарига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Утебаевна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с каф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ЕНД ЗКМУ имени Марата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Оспанова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38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User\Desktop\по НТП 2022-2023 все текущие документы\Кураторы\Дуйсенова\IMG_090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38910" y="2249055"/>
            <a:ext cx="6797964" cy="3962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Desktop\по НТП 2022-2023 все текущие документы\Кураторы\Дуйсенова\IMG_089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 t="25209" r="14791" b="20200"/>
          <a:stretch/>
        </p:blipFill>
        <p:spPr bwMode="auto">
          <a:xfrm>
            <a:off x="8709890" y="690071"/>
            <a:ext cx="3011055" cy="43252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4219" y="423006"/>
            <a:ext cx="78970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Кураторский час «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и мои человеческие ценности»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103-104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гр.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пец.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«Стоматология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Дуйсенова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Айнаш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Алдабергеновна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кафедра психологии ЗКМУ имени Марата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Оспанова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65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9702" y="2172855"/>
            <a:ext cx="10768879" cy="432030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академических программах следует поощрять проекты и мероприятия, которые ведут к повышению духовно-нравственной культуры, усилению гражданственности, чтобы укреплять такие навыки, как лидерство, творчество, терпимость, ответственность и чувство собственного достоинства. </a:t>
            </a: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должен готовить ответственных профессионалов с видением развития их непосредственных контекстов, построения страны и глобального мира. Это исследование предлагает нам переосмыслить необходимость дополнительных исследований в этом направлении. </a:t>
            </a:r>
          </a:p>
        </p:txBody>
      </p:sp>
      <p:pic>
        <p:nvPicPr>
          <p:cNvPr id="4" name="Picture 2" descr="https://www.euneighbours.eu/sites/default/files/styles/node_image_wide/public/2018-03/Social%20entrepreneurship_1.jpg?itok=YwAYe60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9" y="124163"/>
            <a:ext cx="3404298" cy="191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31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9887" y="3305079"/>
            <a:ext cx="10565679" cy="285095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еленаправленный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формирования социальной ответственности обучающихся в соответствии c выделенными педагогическими условиями позволяет определить его индивидуальность к уровню профессиональной пригодности выпускника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университета в системе духовно-нравственного воспитания современной личности.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1273" y="350407"/>
            <a:ext cx="91629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Важное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значение имеет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собственная концепция куратора, отражающая современные требования к воспитательной работе в вузе, его нравственные и духовные ценности, гражданская позиция, уровень подготовки и практический опыт воспитательной работы. </a:t>
            </a:r>
          </a:p>
        </p:txBody>
      </p:sp>
    </p:spTree>
    <p:extLst>
      <p:ext uri="{BB962C8B-B14F-4D97-AF65-F5344CB8AC3E}">
        <p14:creationId xmlns:p14="http://schemas.microsoft.com/office/powerpoint/2010/main" val="2850542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0655" y="381000"/>
            <a:ext cx="10012218" cy="314729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В 2021 году по инициативе исследовательской группы были составлены 3 (три) меморандума о сотрудничестве с ЗКМУ имени Марата </a:t>
            </a:r>
            <a:r>
              <a:rPr lang="ru-RU" b="1" dirty="0" err="1">
                <a:solidFill>
                  <a:schemeClr val="bg1"/>
                </a:solidFill>
              </a:rPr>
              <a:t>Оспанова</a:t>
            </a:r>
            <a:r>
              <a:rPr lang="ru-RU" b="1" dirty="0">
                <a:solidFill>
                  <a:schemeClr val="bg1"/>
                </a:solidFill>
              </a:rPr>
              <a:t> между университетами Западного Казахстана: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1"/>
                </a:solidFill>
              </a:rPr>
              <a:t>НАО «Каспийский университет технологий и инжиниринга имени </a:t>
            </a:r>
            <a:r>
              <a:rPr lang="ru-RU" b="1" dirty="0" err="1">
                <a:solidFill>
                  <a:schemeClr val="bg1"/>
                </a:solidFill>
              </a:rPr>
              <a:t>Ш.Есенова</a:t>
            </a:r>
            <a:r>
              <a:rPr lang="ru-RU" b="1" dirty="0">
                <a:solidFill>
                  <a:schemeClr val="bg1"/>
                </a:solidFill>
              </a:rPr>
              <a:t>» </a:t>
            </a:r>
            <a:r>
              <a:rPr lang="ru-RU" b="1" dirty="0" err="1">
                <a:solidFill>
                  <a:schemeClr val="bg1"/>
                </a:solidFill>
              </a:rPr>
              <a:t>г.Актау</a:t>
            </a:r>
            <a:r>
              <a:rPr lang="ru-RU" b="1" dirty="0">
                <a:solidFill>
                  <a:schemeClr val="bg1"/>
                </a:solidFill>
              </a:rPr>
              <a:t>;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1"/>
                </a:solidFill>
              </a:rPr>
              <a:t>НАО «Западно-Казахстанский университет имени </a:t>
            </a:r>
            <a:r>
              <a:rPr lang="ru-RU" b="1" dirty="0" err="1">
                <a:solidFill>
                  <a:schemeClr val="bg1"/>
                </a:solidFill>
              </a:rPr>
              <a:t>М.Утемисова</a:t>
            </a:r>
            <a:r>
              <a:rPr lang="ru-RU" b="1" dirty="0">
                <a:solidFill>
                  <a:schemeClr val="bg1"/>
                </a:solidFill>
              </a:rPr>
              <a:t>» </a:t>
            </a:r>
            <a:r>
              <a:rPr lang="ru-RU" b="1" dirty="0" err="1">
                <a:solidFill>
                  <a:schemeClr val="bg1"/>
                </a:solidFill>
              </a:rPr>
              <a:t>г.Уральск</a:t>
            </a:r>
            <a:r>
              <a:rPr lang="ru-RU" b="1" dirty="0">
                <a:solidFill>
                  <a:schemeClr val="bg1"/>
                </a:solidFill>
              </a:rPr>
              <a:t>;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1"/>
                </a:solidFill>
              </a:rPr>
              <a:t>НАО «</a:t>
            </a:r>
            <a:r>
              <a:rPr lang="ru-RU" b="1" dirty="0" err="1">
                <a:solidFill>
                  <a:schemeClr val="bg1"/>
                </a:solidFill>
              </a:rPr>
              <a:t>Атырауский</a:t>
            </a:r>
            <a:r>
              <a:rPr lang="ru-RU" b="1" dirty="0">
                <a:solidFill>
                  <a:schemeClr val="bg1"/>
                </a:solidFill>
              </a:rPr>
              <a:t> университет имени Х. </a:t>
            </a:r>
            <a:r>
              <a:rPr lang="ru-RU" b="1" dirty="0" err="1">
                <a:solidFill>
                  <a:schemeClr val="bg1"/>
                </a:solidFill>
              </a:rPr>
              <a:t>Досмухамедова</a:t>
            </a:r>
            <a:r>
              <a:rPr lang="ru-RU" b="1" dirty="0">
                <a:solidFill>
                  <a:schemeClr val="bg1"/>
                </a:solidFill>
              </a:rPr>
              <a:t>», г. Атырау.</a:t>
            </a:r>
          </a:p>
          <a:p>
            <a:endParaRPr lang="ru-RU" dirty="0"/>
          </a:p>
        </p:txBody>
      </p:sp>
      <p:pic>
        <p:nvPicPr>
          <p:cNvPr id="4" name="Picture 2" descr="https://yu.edu.kz/wp-content/uploads/2023/01/blue_logo-800x2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046" y="3767879"/>
            <a:ext cx="4516431" cy="12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528" t="17995" r="66460" b="71947"/>
          <a:stretch/>
        </p:blipFill>
        <p:spPr>
          <a:xfrm>
            <a:off x="7011120" y="5255490"/>
            <a:ext cx="4599714" cy="1182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166" t="16452" r="59403" b="67195"/>
          <a:stretch/>
        </p:blipFill>
        <p:spPr>
          <a:xfrm>
            <a:off x="1346200" y="5255490"/>
            <a:ext cx="4285674" cy="121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49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35894" r="6099" b="15287"/>
          <a:stretch/>
        </p:blipFill>
        <p:spPr>
          <a:xfrm>
            <a:off x="556590" y="267302"/>
            <a:ext cx="5671931" cy="63412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0" r="596" b="73297"/>
          <a:stretch/>
        </p:blipFill>
        <p:spPr>
          <a:xfrm>
            <a:off x="4367540" y="904507"/>
            <a:ext cx="7552999" cy="253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393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2545" y="336202"/>
            <a:ext cx="8940800" cy="1415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cap="all" dirty="0" err="1">
                <a:solidFill>
                  <a:schemeClr val="bg1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информационныЕ</a:t>
            </a:r>
            <a:r>
              <a:rPr lang="ru-RU" sz="2800" b="1" cap="all" dirty="0">
                <a:solidFill>
                  <a:schemeClr val="bg1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cap="all" dirty="0" err="1">
                <a:solidFill>
                  <a:schemeClr val="bg1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ресурсЫ</a:t>
            </a:r>
            <a:r>
              <a:rPr lang="ru-RU" sz="2800" b="1" cap="all" dirty="0">
                <a:solidFill>
                  <a:schemeClr val="bg1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ПОВЫШЕНИИ </a:t>
            </a:r>
            <a:endParaRPr lang="ru-R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cap="all" dirty="0">
                <a:solidFill>
                  <a:schemeClr val="bg1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социальной ответственности у обучающихся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50320" t="29819" r="31966" b="50395"/>
          <a:stretch/>
        </p:blipFill>
        <p:spPr bwMode="auto">
          <a:xfrm>
            <a:off x="3537527" y="2005387"/>
            <a:ext cx="4451985" cy="3213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2472" y="5726652"/>
            <a:ext cx="9060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https://zkmu.kz/obrazovatelnyj-sajt-dlya-obuchayushhejsya-molodezhi/</a:t>
            </a:r>
          </a:p>
        </p:txBody>
      </p:sp>
    </p:spTree>
    <p:extLst>
      <p:ext uri="{BB962C8B-B14F-4D97-AF65-F5344CB8AC3E}">
        <p14:creationId xmlns:p14="http://schemas.microsoft.com/office/powerpoint/2010/main" val="1073696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8" y="327417"/>
            <a:ext cx="3323330" cy="4978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87" y="327417"/>
            <a:ext cx="3453303" cy="5192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39341" y="1163782"/>
            <a:ext cx="3293963" cy="4953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9478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685800"/>
            <a:ext cx="10916661" cy="229754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/>
              <a:t>Проводится международный конкурс «Социальная ответственность начинается с тебя!» на разработку дизайна открытки на социально значимую тему – социальная ответственность личности обучающегося современного университета!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3475" y="6107607"/>
            <a:ext cx="3844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https://zkmu.kz/ru/xabarlandyru/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47854" y="362320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-apple-system"/>
              </a:rPr>
              <a:t>Победители конкурса будут награждены дипломами I, II, III степеней и памятными подарками (место и время награждения будет объявлено). Все, допущенные до участия, получат сертификаты участника/Благодарности по электронной почте.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3666" y="4269539"/>
            <a:ext cx="3746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-apple-system"/>
              </a:rPr>
              <a:t>01.05.2023г.-31.05.2023г</a:t>
            </a:r>
            <a:r>
              <a:rPr lang="ru-RU" dirty="0">
                <a:solidFill>
                  <a:srgbClr val="212529"/>
                </a:solidFill>
                <a:latin typeface="-apple-system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51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9961" y="4916556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Благодарим за внимание!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Объект 3" descr="C:\Users\Admin\AppData\Local\Microsoft\Windows\INetCache\Content.Word\IMG_20210401_125650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9961" y="206879"/>
            <a:ext cx="8053152" cy="4709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4274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3520" y="2609272"/>
            <a:ext cx="10020733" cy="361526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Организации Объединенных Наций в области устойчивого развития (ЦУР) призывают мировое сообщество построить мир, в котором никто не будет забыт.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Принятые в 2015 году в рамках повестки дня в области устойчивого развития на период до 2030 года, ЦУР включают 17 целей и связанных с ними 169 задач, которые считаются критически важными для человечества.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2"/>
          <a:srcRect l="-1" t="51955" r="1234" b="14694"/>
          <a:stretch/>
        </p:blipFill>
        <p:spPr>
          <a:xfrm>
            <a:off x="8678615" y="143164"/>
            <a:ext cx="3400920" cy="2258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2139" r="84122" b="77817"/>
          <a:stretch/>
        </p:blipFill>
        <p:spPr>
          <a:xfrm>
            <a:off x="277091" y="284787"/>
            <a:ext cx="5061687" cy="180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62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374" t="21400" r="18248" b="21364"/>
          <a:stretch/>
        </p:blipFill>
        <p:spPr>
          <a:xfrm>
            <a:off x="535708" y="443344"/>
            <a:ext cx="11470982" cy="592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72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6648" y="0"/>
            <a:ext cx="8534400" cy="1558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</a:rPr>
              <a:t>1: </a:t>
            </a:r>
            <a:r>
              <a:rPr lang="ru-RU" sz="2800" b="1" dirty="0" err="1">
                <a:solidFill>
                  <a:schemeClr val="tx1"/>
                </a:solidFill>
              </a:rPr>
              <a:t>No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Poverty</a:t>
            </a:r>
            <a:r>
              <a:rPr lang="ru-RU" sz="2800" b="1" dirty="0">
                <a:solidFill>
                  <a:schemeClr val="tx1"/>
                </a:solidFill>
              </a:rPr>
              <a:t> /Нет бедности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6296" t="40820" r="23549" b="16990"/>
          <a:stretch/>
        </p:blipFill>
        <p:spPr bwMode="auto">
          <a:xfrm>
            <a:off x="6540932" y="12013"/>
            <a:ext cx="4670425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55523" y="2503212"/>
            <a:ext cx="5710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2: </a:t>
            </a:r>
            <a:r>
              <a:rPr lang="ru-RU" sz="2800" b="1" dirty="0" err="1"/>
              <a:t>Zero</a:t>
            </a:r>
            <a:r>
              <a:rPr lang="ru-RU" sz="2800" b="1" dirty="0"/>
              <a:t> </a:t>
            </a:r>
            <a:r>
              <a:rPr lang="ru-RU" sz="2800" b="1" dirty="0" err="1"/>
              <a:t>Hunger</a:t>
            </a:r>
            <a:r>
              <a:rPr lang="ru-RU" sz="2800" b="1" dirty="0"/>
              <a:t> / Нулевой голод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20780" t="37629" r="22009" b="14937"/>
          <a:stretch/>
        </p:blipFill>
        <p:spPr bwMode="auto">
          <a:xfrm>
            <a:off x="693707" y="1337937"/>
            <a:ext cx="4917440" cy="229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769101" y="5711907"/>
            <a:ext cx="53238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4: Quality </a:t>
            </a:r>
            <a:r>
              <a:rPr lang="en-US" sz="2800" b="1" dirty="0" smtClean="0"/>
              <a:t>Education</a:t>
            </a:r>
            <a:r>
              <a:rPr lang="ru-RU" sz="2800" b="1" dirty="0" smtClean="0"/>
              <a:t> / </a:t>
            </a:r>
          </a:p>
          <a:p>
            <a:r>
              <a:rPr lang="ru-RU" sz="2800" b="1" dirty="0" smtClean="0"/>
              <a:t>Качественное </a:t>
            </a:r>
            <a:r>
              <a:rPr lang="ru-RU" sz="2800" b="1" dirty="0"/>
              <a:t>образование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4"/>
          <a:srcRect l="17830" t="38768" r="23677" b="14709"/>
          <a:stretch/>
        </p:blipFill>
        <p:spPr bwMode="auto">
          <a:xfrm>
            <a:off x="6540932" y="3367901"/>
            <a:ext cx="4754881" cy="2286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8257" y="5647668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sz="2400" b="1" dirty="0"/>
              <a:t>3: </a:t>
            </a:r>
            <a:r>
              <a:rPr lang="ru-RU" sz="2400" b="1" dirty="0" err="1"/>
              <a:t>Good</a:t>
            </a:r>
            <a:r>
              <a:rPr lang="ru-RU" sz="2400" b="1" dirty="0"/>
              <a:t> </a:t>
            </a:r>
            <a:r>
              <a:rPr lang="ru-RU" sz="2400" b="1" dirty="0" err="1"/>
              <a:t>Health</a:t>
            </a:r>
            <a:r>
              <a:rPr lang="ru-RU" sz="2400" b="1" dirty="0"/>
              <a:t> </a:t>
            </a:r>
            <a:r>
              <a:rPr lang="ru-RU" sz="2400" b="1" dirty="0" err="1"/>
              <a:t>and</a:t>
            </a:r>
            <a:r>
              <a:rPr lang="ru-RU" sz="2400" b="1" dirty="0"/>
              <a:t> </a:t>
            </a:r>
            <a:r>
              <a:rPr lang="ru-RU" sz="2400" b="1" dirty="0" err="1"/>
              <a:t>Well-being</a:t>
            </a:r>
            <a:r>
              <a:rPr lang="ru-RU" sz="2400" b="1" dirty="0"/>
              <a:t> / Хорошее здоровье и благополучие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5"/>
          <a:srcRect l="18984" t="37172" r="23293" b="15394"/>
          <a:stretch/>
        </p:blipFill>
        <p:spPr bwMode="auto">
          <a:xfrm>
            <a:off x="729932" y="3909066"/>
            <a:ext cx="4343400" cy="20072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9547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9867" y="73891"/>
            <a:ext cx="1164977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Gender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Equality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Гендерное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равенство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Clean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Sanitation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Чистая вода и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санитария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Affordable and Clean Energy /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Доступная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чистая энергия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Decent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Достойный труд и экономический рост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Industry, Innovation and Infrastructure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Промышленность, инновации и инфраструктура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10: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Inequality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Уменьшение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неравенства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11: Sustainable Cities and Communities /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Устойчивые города и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сообщества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12: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Responsible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Ответственное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потребление и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13: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Действия по борьбе с изменением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климата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14: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Жизнь под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водой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Жизнь на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суше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16: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Peace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Justice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Мир, справедливость и сильные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институты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Partnership for Sustainable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 Партнерство в интересах устойчивого развития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91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6" t="28340"/>
          <a:stretch>
            <a:fillRect/>
          </a:stretch>
        </p:blipFill>
        <p:spPr bwMode="auto">
          <a:xfrm>
            <a:off x="0" y="0"/>
            <a:ext cx="5183188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66" b="28340"/>
          <a:stretch>
            <a:fillRect/>
          </a:stretch>
        </p:blipFill>
        <p:spPr bwMode="auto">
          <a:xfrm>
            <a:off x="5499100" y="2625725"/>
            <a:ext cx="66929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https://propowerpoint.ru/wp-content/uploads/2013/02/FizikaSlideMI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217489"/>
            <a:ext cx="10029825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617701" y="358775"/>
            <a:ext cx="9121775" cy="5910263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ответственность как актуальная проблема формирования и развития гармонично развитой личности рассматривается в аспекте социально ответственного образования. </a:t>
            </a:r>
          </a:p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проводится в рамках научного проекта «Социальная ответственность обучающихся в условиях профессиональной подготовки в вузах Западного Казахстана», финансируемого Комитетом по науке Министерства образования и науки Республики Казахстан (Грант № АР09058126) с начала 2021 года.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6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3647</TotalTime>
  <Words>1892</Words>
  <Application>Microsoft Office PowerPoint</Application>
  <PresentationFormat>Широкоэкранный</PresentationFormat>
  <Paragraphs>206</Paragraphs>
  <Slides>44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5" baseType="lpstr">
      <vt:lpstr>Aharoni</vt:lpstr>
      <vt:lpstr>-apple-system</vt:lpstr>
      <vt:lpstr>Arial</vt:lpstr>
      <vt:lpstr>Bahnschrift</vt:lpstr>
      <vt:lpstr>Calibri</vt:lpstr>
      <vt:lpstr>Century Gothic</vt:lpstr>
      <vt:lpstr>Segoe UI</vt:lpstr>
      <vt:lpstr>Times New Roman</vt:lpstr>
      <vt:lpstr>Wingdings</vt:lpstr>
      <vt:lpstr>Wingdings 3</vt:lpstr>
      <vt:lpstr>Сектор</vt:lpstr>
      <vt:lpstr> </vt:lpstr>
      <vt:lpstr>Презентация PowerPoint</vt:lpstr>
      <vt:lpstr>«Социальная ответственность в системе духовно-нравственного воспитания личности»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https://zkmu.kz/2023/02/15/m-ospanov-atynda%d2%93y-b%d2%9bmu-men-%d2%9b-zh%d2%b1banov-atynda%d2%93y-a%d3%a9u-arasynda%d2%93y-%d2%93ylymi-shy%d2%93armashyly%d2%9b-yntyma%d2%9btasty%d2%9b-zhal%d2%93asuda/  https://www.instagram.com/p/Cooe5OSsExS/?igshid=MDJmNzVkMjY=</vt:lpstr>
      <vt:lpstr>Презентация PowerPoint</vt:lpstr>
      <vt:lpstr>Презентация PowerPoint</vt:lpstr>
      <vt:lpstr>Презентация PowerPoint</vt:lpstr>
      <vt:lpstr>Презентация PowerPoint</vt:lpstr>
      <vt:lpstr>«Социальная ответственность в системе духовно-нравственного воспитания личности»</vt:lpstr>
      <vt:lpstr>Презентация PowerPoint</vt:lpstr>
      <vt:lpstr>Презентация PowerPoint</vt:lpstr>
      <vt:lpstr>Современный студент – это суверенная личность, имеющая собственный стиль поведения, стиль жизни, собственные взгляды, интересы!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213</cp:revision>
  <cp:lastPrinted>2022-07-07T13:21:48Z</cp:lastPrinted>
  <dcterms:created xsi:type="dcterms:W3CDTF">2020-10-30T05:42:14Z</dcterms:created>
  <dcterms:modified xsi:type="dcterms:W3CDTF">2023-06-13T10:30:40Z</dcterms:modified>
</cp:coreProperties>
</file>